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5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86" r:id="rId11"/>
    <p:sldId id="264" r:id="rId12"/>
    <p:sldId id="270" r:id="rId13"/>
    <p:sldId id="271" r:id="rId14"/>
    <p:sldId id="276" r:id="rId15"/>
    <p:sldId id="273" r:id="rId16"/>
    <p:sldId id="265" r:id="rId17"/>
    <p:sldId id="295" r:id="rId18"/>
    <p:sldId id="294" r:id="rId19"/>
    <p:sldId id="287" r:id="rId20"/>
    <p:sldId id="288" r:id="rId21"/>
    <p:sldId id="290" r:id="rId22"/>
    <p:sldId id="292" r:id="rId23"/>
    <p:sldId id="293" r:id="rId24"/>
    <p:sldId id="303" r:id="rId25"/>
    <p:sldId id="297" r:id="rId26"/>
    <p:sldId id="299" r:id="rId27"/>
    <p:sldId id="300" r:id="rId28"/>
    <p:sldId id="298" r:id="rId29"/>
    <p:sldId id="304" r:id="rId30"/>
    <p:sldId id="291" r:id="rId31"/>
    <p:sldId id="305" r:id="rId32"/>
    <p:sldId id="269" r:id="rId33"/>
    <p:sldId id="296" r:id="rId34"/>
    <p:sldId id="301" r:id="rId35"/>
    <p:sldId id="30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592E3F-4E47-4F88-9642-1B80198B020E}">
          <p14:sldIdLst>
            <p14:sldId id="256"/>
            <p14:sldId id="257"/>
            <p14:sldId id="258"/>
          </p14:sldIdLst>
        </p14:section>
        <p14:section name="LATAR BELAKANG" id="{776A3550-1856-4BF9-9CA2-9A7D5435D069}">
          <p14:sldIdLst>
            <p14:sldId id="259"/>
          </p14:sldIdLst>
        </p14:section>
        <p14:section name="TUJUAN" id="{550CFE28-2B9D-4A40-AC9B-84D829B134B0}">
          <p14:sldIdLst>
            <p14:sldId id="260"/>
          </p14:sldIdLst>
        </p14:section>
        <p14:section name="PERUMUSAN MASALAH" id="{315C8C83-1E62-447F-87B7-562C3CAFFAAF}">
          <p14:sldIdLst>
            <p14:sldId id="261"/>
          </p14:sldIdLst>
        </p14:section>
        <p14:section name="BATASAN MASALAH" id="{23A2DDED-7599-4A25-9D15-D4FE7B759166}">
          <p14:sldIdLst>
            <p14:sldId id="262"/>
          </p14:sldIdLst>
        </p14:section>
        <p14:section name="TINJAUAN PUSTAKA" id="{AE08B4AC-58A0-403B-9DC1-C9B5B524750E}">
          <p14:sldIdLst>
            <p14:sldId id="275"/>
          </p14:sldIdLst>
        </p14:section>
        <p14:section name="METODOLOGI" id="{B2514C61-8D52-4722-B47F-93331A105F95}">
          <p14:sldIdLst>
            <p14:sldId id="263"/>
            <p14:sldId id="286"/>
          </p14:sldIdLst>
        </p14:section>
        <p14:section name="PERANCANGAN SISTEM" id="{9D6E7222-01D7-4803-BA04-7E11BAC034F6}">
          <p14:sldIdLst>
            <p14:sldId id="264"/>
            <p14:sldId id="270"/>
            <p14:sldId id="271"/>
            <p14:sldId id="276"/>
            <p14:sldId id="273"/>
          </p14:sldIdLst>
        </p14:section>
        <p14:section name="HASIL, PENGUJIAN DAN ANALISIS" id="{92B16C1E-F78E-44DE-9AD6-1BFB820E0C4F}">
          <p14:sldIdLst>
            <p14:sldId id="265"/>
            <p14:sldId id="295"/>
            <p14:sldId id="294"/>
            <p14:sldId id="287"/>
            <p14:sldId id="288"/>
            <p14:sldId id="290"/>
            <p14:sldId id="292"/>
            <p14:sldId id="293"/>
            <p14:sldId id="303"/>
          </p14:sldIdLst>
        </p14:section>
        <p14:section name="EVALUASI HASIL PENGUJIAN DAN KENDALA" id="{6589D67E-2448-427B-B897-A2E499815308}">
          <p14:sldIdLst>
            <p14:sldId id="297"/>
            <p14:sldId id="299"/>
            <p14:sldId id="300"/>
            <p14:sldId id="298"/>
            <p14:sldId id="304"/>
          </p14:sldIdLst>
        </p14:section>
        <p14:section name="KESIMPULAN DAN SARAN" id="{5961E658-F0D4-4A21-8DBB-F160CCEF6CAC}">
          <p14:sldIdLst>
            <p14:sldId id="291"/>
            <p14:sldId id="305"/>
            <p14:sldId id="269"/>
          </p14:sldIdLst>
        </p14:section>
        <p14:section name="QNA" id="{BE02A2AF-3762-419C-8CB7-4CB0EDF08367}">
          <p14:sldIdLst>
            <p14:sldId id="296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2FF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4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ny\OneDrive\Documents\PlatformIO\Projects\Project-Tugas-Akhir\tugas_akhir\dokumenTA\DIPAKAI_data-pengujianbsf-2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ny\OneDrive\Documents\PlatformIO\Projects\Project-Tugas-Akhir\tugas_akhir\dokumenTA\DIPAKAI_data-pengujianbsf-2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ny\OneDrive\Documents\PlatformIO\Projects\Project-Tugas-Akhir\tugas_akhir\dokumenTA\data-pengujianbsf-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ny\OneDrive\Documents\PlatformIO\Projects\Project-Tugas-Akhir\tugas_akhir\dokumenTA\data-pengujianbsf-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ny\OneDrive\Documents\PlatformIO\Projects\Project-Tugas-Akhir\tugas_akhir\dokumenTA\data-pengujianbsf-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ny\OneDrive\Documents\PlatformIO\Projects\Project-Tugas-Akhir\tugas_akhir\dokumenTA\data-pengujianbsf-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ny\OneDrive\Documents\PlatformIO\Projects\Project-Tugas-Akhir\tugas_akhir\dokumenTA\data-pengujianbsf-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ny\OneDrive\Documents\PlatformIO\Projects\Project-Tugas-Akhir\tugas_akhir\dokumenTA\data-pengujianbsf-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ny\OneDrive\Documents\PlatformIO\Projects\Project-Tugas-Akhir\tugas_akhir\dokumenTA\data-pengujianbsf-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nny\OneDrive\Documents\PlatformIO\Projects\Project-Tugas-Akhir\tugas_akhir\dokumenTA\data-pengujianbsf-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err="1">
                <a:solidFill>
                  <a:schemeClr val="tx1"/>
                </a:solidFill>
              </a:rPr>
              <a:t>Komposisi</a:t>
            </a:r>
            <a:r>
              <a:rPr lang="en-US" sz="1800">
                <a:solidFill>
                  <a:schemeClr val="tx1"/>
                </a:solidFill>
              </a:rPr>
              <a:t> Sampah (Data SIPSN 2021)</a:t>
            </a:r>
          </a:p>
        </c:rich>
      </c:tx>
      <c:layout>
        <c:manualLayout>
          <c:xMode val="edge"/>
          <c:yMode val="edge"/>
          <c:x val="0.1401323640827135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Komposisi Sampah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421-4A4E-BEF7-B1916D9299D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C8-44E2-BC33-6B5EC7D46AD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3C8-44E2-BC33-6B5EC7D46AD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3C8-44E2-BC33-6B5EC7D46AD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3C8-44E2-BC33-6B5EC7D46AD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Sisa makanan</c:v>
                </c:pt>
                <c:pt idx="1">
                  <c:v>Plastik</c:v>
                </c:pt>
                <c:pt idx="2">
                  <c:v>Kayu</c:v>
                </c:pt>
                <c:pt idx="3">
                  <c:v>Kertas</c:v>
                </c:pt>
                <c:pt idx="4">
                  <c:v>Lainnya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0.40100000000000002</c:v>
                </c:pt>
                <c:pt idx="1">
                  <c:v>0.17499999999999999</c:v>
                </c:pt>
                <c:pt idx="2" formatCode="0%">
                  <c:v>0.13</c:v>
                </c:pt>
                <c:pt idx="3">
                  <c:v>0.11899999999999999</c:v>
                </c:pt>
                <c:pt idx="4">
                  <c:v>0.17499999999999999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1-4A4E-BEF7-B1916D9299D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280375813144719"/>
          <c:y val="0.36760026590600203"/>
          <c:w val="0.21134478976677326"/>
          <c:h val="0.2670389322539419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Perbandingan Pembacaan </a:t>
            </a:r>
            <a:r>
              <a:rPr lang="en-ID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b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BH1750</a:t>
            </a:r>
            <a:r>
              <a:rPr lang="en-ID" sz="1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dengan </a:t>
            </a:r>
            <a:r>
              <a:rPr lang="en-ID" sz="140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Mini light meter</a:t>
            </a:r>
            <a:endParaRPr lang="en-ID" sz="1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2"/>
          <c:order val="10"/>
          <c:tx>
            <c:strRef>
              <c:f>'BH1750 revision 2'!$A$14</c:f>
              <c:strCache>
                <c:ptCount val="1"/>
                <c:pt idx="0">
                  <c:v>min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lumOff val="40000"/>
                    <a:tint val="98000"/>
                    <a:satMod val="110000"/>
                    <a:lumMod val="104000"/>
                  </a:schemeClr>
                </a:gs>
                <a:gs pos="69000">
                  <a:schemeClr val="accent2">
                    <a:lumMod val="60000"/>
                    <a:lumOff val="40000"/>
                    <a:shade val="88000"/>
                    <a:satMod val="130000"/>
                    <a:lumMod val="92000"/>
                  </a:schemeClr>
                </a:gs>
                <a:gs pos="100000">
                  <a:schemeClr val="accent2">
                    <a:lumMod val="60000"/>
                    <a:lumOff val="40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'BH1750 revision 2'!$B$1:$E$1</c:f>
              <c:strCache>
                <c:ptCount val="4"/>
                <c:pt idx="0">
                  <c:v>◻BH1750</c:v>
                </c:pt>
                <c:pt idx="1">
                  <c:v>〇 BH1750</c:v>
                </c:pt>
                <c:pt idx="2">
                  <c:v>UNI-T Mini light meter</c:v>
                </c:pt>
                <c:pt idx="3">
                  <c:v>Smart Sensor Mini light meter</c:v>
                </c:pt>
              </c:strCache>
              <c:extLst/>
            </c:strRef>
          </c:cat>
          <c:val>
            <c:numRef>
              <c:f>'BH1750 revision 2'!$B$14:$E$14</c:f>
              <c:numCache>
                <c:formatCode>General</c:formatCode>
                <c:ptCount val="4"/>
                <c:pt idx="0">
                  <c:v>5090</c:v>
                </c:pt>
                <c:pt idx="1">
                  <c:v>2594</c:v>
                </c:pt>
                <c:pt idx="2">
                  <c:v>6971</c:v>
                </c:pt>
                <c:pt idx="3">
                  <c:v>7022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8E5-49DC-AFEE-E6DA3D585F34}"/>
            </c:ext>
          </c:extLst>
        </c:ser>
        <c:ser>
          <c:idx val="11"/>
          <c:order val="11"/>
          <c:tx>
            <c:strRef>
              <c:f>'BH1750 revision 2'!$A$13</c:f>
              <c:strCache>
                <c:ptCount val="1"/>
                <c:pt idx="0">
                  <c:v>max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lumMod val="80000"/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lumMod val="80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'BH1750 revision 2'!$B$1:$E$1</c:f>
              <c:strCache>
                <c:ptCount val="4"/>
                <c:pt idx="0">
                  <c:v>◻BH1750</c:v>
                </c:pt>
                <c:pt idx="1">
                  <c:v>〇 BH1750</c:v>
                </c:pt>
                <c:pt idx="2">
                  <c:v>UNI-T Mini light meter</c:v>
                </c:pt>
                <c:pt idx="3">
                  <c:v>Smart Sensor Mini light meter</c:v>
                </c:pt>
              </c:strCache>
              <c:extLst/>
            </c:strRef>
          </c:cat>
          <c:val>
            <c:numRef>
              <c:f>'BH1750 revision 2'!$B$13:$E$13</c:f>
              <c:numCache>
                <c:formatCode>General</c:formatCode>
                <c:ptCount val="4"/>
                <c:pt idx="0">
                  <c:v>7233</c:v>
                </c:pt>
                <c:pt idx="1">
                  <c:v>3451</c:v>
                </c:pt>
                <c:pt idx="2">
                  <c:v>9561</c:v>
                </c:pt>
                <c:pt idx="3">
                  <c:v>9828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48E5-49DC-AFEE-E6DA3D585F34}"/>
            </c:ext>
          </c:extLst>
        </c:ser>
        <c:ser>
          <c:idx val="10"/>
          <c:order val="12"/>
          <c:tx>
            <c:strRef>
              <c:f>'BH1750 revision 2'!$A$12</c:f>
              <c:strCache>
                <c:ptCount val="1"/>
                <c:pt idx="0">
                  <c:v>avg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80000"/>
                    <a:tint val="98000"/>
                    <a:satMod val="110000"/>
                    <a:lumMod val="104000"/>
                  </a:schemeClr>
                </a:gs>
                <a:gs pos="69000">
                  <a:schemeClr val="accent4">
                    <a:lumMod val="80000"/>
                    <a:shade val="88000"/>
                    <a:satMod val="130000"/>
                    <a:lumMod val="92000"/>
                  </a:schemeClr>
                </a:gs>
                <a:gs pos="100000">
                  <a:schemeClr val="accent4">
                    <a:lumMod val="80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'BH1750 revision 2'!$B$1:$E$1</c:f>
              <c:strCache>
                <c:ptCount val="4"/>
                <c:pt idx="0">
                  <c:v>◻BH1750</c:v>
                </c:pt>
                <c:pt idx="1">
                  <c:v>〇 BH1750</c:v>
                </c:pt>
                <c:pt idx="2">
                  <c:v>UNI-T Mini light meter</c:v>
                </c:pt>
                <c:pt idx="3">
                  <c:v>Smart Sensor Mini light meter</c:v>
                </c:pt>
              </c:strCache>
              <c:extLst/>
            </c:strRef>
          </c:cat>
          <c:val>
            <c:numRef>
              <c:f>'BH1750 revision 2'!$B$12:$E$12</c:f>
              <c:numCache>
                <c:formatCode>General</c:formatCode>
                <c:ptCount val="4"/>
                <c:pt idx="0">
                  <c:v>5960.6</c:v>
                </c:pt>
                <c:pt idx="1">
                  <c:v>2969.2</c:v>
                </c:pt>
                <c:pt idx="2">
                  <c:v>8037.7</c:v>
                </c:pt>
                <c:pt idx="3">
                  <c:v>8188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48E5-49DC-AFEE-E6DA3D585F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50663408"/>
        <c:axId val="5412240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'BH1750 revision 2'!$A$2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2"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2"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'BH1750 revision 2'!$B$1:$E$1</c15:sqref>
                        </c15:formulaRef>
                      </c:ext>
                    </c:extLst>
                    <c:strCache>
                      <c:ptCount val="4"/>
                      <c:pt idx="0">
                        <c:v>◻BH1750</c:v>
                      </c:pt>
                      <c:pt idx="1">
                        <c:v>〇 BH1750</c:v>
                      </c:pt>
                      <c:pt idx="2">
                        <c:v>UNI-T Mini light meter</c:v>
                      </c:pt>
                      <c:pt idx="3">
                        <c:v>Smart Sensor Mini light meter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'BH1750 revision 2'!$B$2:$E$2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5090</c:v>
                      </c:pt>
                      <c:pt idx="1">
                        <c:v>2594</c:v>
                      </c:pt>
                      <c:pt idx="2">
                        <c:v>6971</c:v>
                      </c:pt>
                      <c:pt idx="3">
                        <c:v>7022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48E5-49DC-AFEE-E6DA3D585F3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4"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4"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2'!$B$1:$E$1</c15:sqref>
                        </c15:formulaRef>
                      </c:ext>
                    </c:extLst>
                    <c:strCache>
                      <c:ptCount val="4"/>
                      <c:pt idx="0">
                        <c:v>◻BH1750</c:v>
                      </c:pt>
                      <c:pt idx="1">
                        <c:v>〇 BH1750</c:v>
                      </c:pt>
                      <c:pt idx="2">
                        <c:v>UNI-T Mini light meter</c:v>
                      </c:pt>
                      <c:pt idx="3">
                        <c:v>Smart Sensor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2'!$B$3:$E$3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5173</c:v>
                      </c:pt>
                      <c:pt idx="1">
                        <c:v>2635</c:v>
                      </c:pt>
                      <c:pt idx="2">
                        <c:v>7133</c:v>
                      </c:pt>
                      <c:pt idx="3">
                        <c:v>7156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8E5-49DC-AFEE-E6DA3D585F3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2'!$A$4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6"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6"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2'!$B$1:$E$1</c15:sqref>
                        </c15:formulaRef>
                      </c:ext>
                    </c:extLst>
                    <c:strCache>
                      <c:ptCount val="4"/>
                      <c:pt idx="0">
                        <c:v>◻BH1750</c:v>
                      </c:pt>
                      <c:pt idx="1">
                        <c:v>〇 BH1750</c:v>
                      </c:pt>
                      <c:pt idx="2">
                        <c:v>UNI-T Mini light meter</c:v>
                      </c:pt>
                      <c:pt idx="3">
                        <c:v>Smart Sensor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2'!$B$4:$E$4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5255</c:v>
                      </c:pt>
                      <c:pt idx="1">
                        <c:v>2680</c:v>
                      </c:pt>
                      <c:pt idx="2">
                        <c:v>7233</c:v>
                      </c:pt>
                      <c:pt idx="3">
                        <c:v>7294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8E5-49DC-AFEE-E6DA3D585F3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2'!$A$5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lumMod val="6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2">
                          <a:lumMod val="6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2">
                          <a:lumMod val="6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2'!$B$1:$E$1</c15:sqref>
                        </c15:formulaRef>
                      </c:ext>
                    </c:extLst>
                    <c:strCache>
                      <c:ptCount val="4"/>
                      <c:pt idx="0">
                        <c:v>◻BH1750</c:v>
                      </c:pt>
                      <c:pt idx="1">
                        <c:v>〇 BH1750</c:v>
                      </c:pt>
                      <c:pt idx="2">
                        <c:v>UNI-T Mini light meter</c:v>
                      </c:pt>
                      <c:pt idx="3">
                        <c:v>Smart Sensor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2'!$B$5:$E$5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5405</c:v>
                      </c:pt>
                      <c:pt idx="1">
                        <c:v>2757</c:v>
                      </c:pt>
                      <c:pt idx="2">
                        <c:v>7410</c:v>
                      </c:pt>
                      <c:pt idx="3">
                        <c:v>7504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8E5-49DC-AFEE-E6DA3D585F34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2'!$A$6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lumMod val="6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4">
                          <a:lumMod val="6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4">
                          <a:lumMod val="6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2'!$B$1:$E$1</c15:sqref>
                        </c15:formulaRef>
                      </c:ext>
                    </c:extLst>
                    <c:strCache>
                      <c:ptCount val="4"/>
                      <c:pt idx="0">
                        <c:v>◻BH1750</c:v>
                      </c:pt>
                      <c:pt idx="1">
                        <c:v>〇 BH1750</c:v>
                      </c:pt>
                      <c:pt idx="2">
                        <c:v>UNI-T Mini light meter</c:v>
                      </c:pt>
                      <c:pt idx="3">
                        <c:v>Smart Sensor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2'!$B$6:$E$6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5580</c:v>
                      </c:pt>
                      <c:pt idx="1">
                        <c:v>2820</c:v>
                      </c:pt>
                      <c:pt idx="2">
                        <c:v>7579</c:v>
                      </c:pt>
                      <c:pt idx="3">
                        <c:v>7798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8E5-49DC-AFEE-E6DA3D585F34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2'!$A$7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lumMod val="6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6">
                          <a:lumMod val="6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6">
                          <a:lumMod val="6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2'!$B$1:$E$1</c15:sqref>
                        </c15:formulaRef>
                      </c:ext>
                    </c:extLst>
                    <c:strCache>
                      <c:ptCount val="4"/>
                      <c:pt idx="0">
                        <c:v>◻BH1750</c:v>
                      </c:pt>
                      <c:pt idx="1">
                        <c:v>〇 BH1750</c:v>
                      </c:pt>
                      <c:pt idx="2">
                        <c:v>UNI-T Mini light meter</c:v>
                      </c:pt>
                      <c:pt idx="3">
                        <c:v>Smart Sensor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2'!$B$7:$E$7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5941</c:v>
                      </c:pt>
                      <c:pt idx="1">
                        <c:v>2974</c:v>
                      </c:pt>
                      <c:pt idx="2">
                        <c:v>8040</c:v>
                      </c:pt>
                      <c:pt idx="3">
                        <c:v>8210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48E5-49DC-AFEE-E6DA3D585F34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2'!$A$8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lumMod val="80000"/>
                          <a:lumOff val="2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2">
                          <a:lumMod val="80000"/>
                          <a:lumOff val="2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2">
                          <a:lumMod val="80000"/>
                          <a:lumOff val="2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2'!$B$1:$E$1</c15:sqref>
                        </c15:formulaRef>
                      </c:ext>
                    </c:extLst>
                    <c:strCache>
                      <c:ptCount val="4"/>
                      <c:pt idx="0">
                        <c:v>◻BH1750</c:v>
                      </c:pt>
                      <c:pt idx="1">
                        <c:v>〇 BH1750</c:v>
                      </c:pt>
                      <c:pt idx="2">
                        <c:v>UNI-T Mini light meter</c:v>
                      </c:pt>
                      <c:pt idx="3">
                        <c:v>Smart Sensor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2'!$B$8:$E$8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6217</c:v>
                      </c:pt>
                      <c:pt idx="1">
                        <c:v>3095</c:v>
                      </c:pt>
                      <c:pt idx="2">
                        <c:v>8341</c:v>
                      </c:pt>
                      <c:pt idx="3">
                        <c:v>8512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8E5-49DC-AFEE-E6DA3D585F34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2'!$A$9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lumMod val="80000"/>
                          <a:lumOff val="2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4">
                          <a:lumMod val="80000"/>
                          <a:lumOff val="2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4">
                          <a:lumMod val="80000"/>
                          <a:lumOff val="2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2'!$B$1:$E$1</c15:sqref>
                        </c15:formulaRef>
                      </c:ext>
                    </c:extLst>
                    <c:strCache>
                      <c:ptCount val="4"/>
                      <c:pt idx="0">
                        <c:v>◻BH1750</c:v>
                      </c:pt>
                      <c:pt idx="1">
                        <c:v>〇 BH1750</c:v>
                      </c:pt>
                      <c:pt idx="2">
                        <c:v>UNI-T Mini light meter</c:v>
                      </c:pt>
                      <c:pt idx="3">
                        <c:v>Smart Sensor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2'!$B$9:$E$9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6737</c:v>
                      </c:pt>
                      <c:pt idx="1">
                        <c:v>3301</c:v>
                      </c:pt>
                      <c:pt idx="2">
                        <c:v>8964</c:v>
                      </c:pt>
                      <c:pt idx="3">
                        <c:v>9112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48E5-49DC-AFEE-E6DA3D585F34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2'!$A$10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lumMod val="80000"/>
                          <a:lumOff val="2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6">
                          <a:lumMod val="80000"/>
                          <a:lumOff val="2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6">
                          <a:lumMod val="80000"/>
                          <a:lumOff val="2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2'!$B$1:$E$1</c15:sqref>
                        </c15:formulaRef>
                      </c:ext>
                    </c:extLst>
                    <c:strCache>
                      <c:ptCount val="4"/>
                      <c:pt idx="0">
                        <c:v>◻BH1750</c:v>
                      </c:pt>
                      <c:pt idx="1">
                        <c:v>〇 BH1750</c:v>
                      </c:pt>
                      <c:pt idx="2">
                        <c:v>UNI-T Mini light meter</c:v>
                      </c:pt>
                      <c:pt idx="3">
                        <c:v>Smart Sensor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2'!$B$10:$E$10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6975</c:v>
                      </c:pt>
                      <c:pt idx="1">
                        <c:v>3385</c:v>
                      </c:pt>
                      <c:pt idx="2">
                        <c:v>9145</c:v>
                      </c:pt>
                      <c:pt idx="3">
                        <c:v>9444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48E5-49DC-AFEE-E6DA3D585F34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2'!$A$11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lumMod val="8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2">
                          <a:lumMod val="8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2">
                          <a:lumMod val="8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2'!$B$1:$E$1</c15:sqref>
                        </c15:formulaRef>
                      </c:ext>
                    </c:extLst>
                    <c:strCache>
                      <c:ptCount val="4"/>
                      <c:pt idx="0">
                        <c:v>◻BH1750</c:v>
                      </c:pt>
                      <c:pt idx="1">
                        <c:v>〇 BH1750</c:v>
                      </c:pt>
                      <c:pt idx="2">
                        <c:v>UNI-T Mini light meter</c:v>
                      </c:pt>
                      <c:pt idx="3">
                        <c:v>Smart Sensor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2'!$B$11:$E$11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7233</c:v>
                      </c:pt>
                      <c:pt idx="1">
                        <c:v>3451</c:v>
                      </c:pt>
                      <c:pt idx="2">
                        <c:v>9561</c:v>
                      </c:pt>
                      <c:pt idx="3">
                        <c:v>9828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48E5-49DC-AFEE-E6DA3D585F34}"/>
                  </c:ext>
                </c:extLst>
              </c15:ser>
            </c15:filteredBarSeries>
          </c:ext>
        </c:extLst>
      </c:barChart>
      <c:catAx>
        <c:axId val="50663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22400"/>
        <c:crosses val="autoZero"/>
        <c:auto val="1"/>
        <c:lblAlgn val="ctr"/>
        <c:lblOffset val="100"/>
        <c:noMultiLvlLbl val="0"/>
      </c:catAx>
      <c:valAx>
        <c:axId val="54122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6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Perbandingan Akurasi</a:t>
            </a:r>
            <a:endParaRPr lang="en-ID" sz="1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2"/>
          <c:order val="10"/>
          <c:tx>
            <c:strRef>
              <c:f>'BH1750 revision 2'!$A$14</c:f>
              <c:strCache>
                <c:ptCount val="1"/>
                <c:pt idx="0">
                  <c:v>min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lumOff val="40000"/>
                    <a:tint val="98000"/>
                    <a:satMod val="110000"/>
                    <a:lumMod val="104000"/>
                  </a:schemeClr>
                </a:gs>
                <a:gs pos="69000">
                  <a:schemeClr val="accent2">
                    <a:lumMod val="60000"/>
                    <a:lumOff val="40000"/>
                    <a:shade val="88000"/>
                    <a:satMod val="130000"/>
                    <a:lumMod val="92000"/>
                  </a:schemeClr>
                </a:gs>
                <a:gs pos="100000">
                  <a:schemeClr val="accent2">
                    <a:lumMod val="60000"/>
                    <a:lumOff val="40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'BH1750 revision 2'!$H$1:$I$1</c:f>
              <c:strCache>
                <c:ptCount val="2"/>
                <c:pt idx="0">
                  <c:v>% BH1750</c:v>
                </c:pt>
                <c:pt idx="1">
                  <c:v>% Mini light meter</c:v>
                </c:pt>
              </c:strCache>
              <c:extLst/>
            </c:strRef>
          </c:cat>
          <c:val>
            <c:numRef>
              <c:f>'BH1750 revision 2'!$H$14:$I$14</c:f>
              <c:numCache>
                <c:formatCode>0%</c:formatCode>
                <c:ptCount val="2"/>
                <c:pt idx="0">
                  <c:v>0.4899167437557817</c:v>
                </c:pt>
                <c:pt idx="1">
                  <c:v>3.2244497406420862E-3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F92-4066-968F-69BB535C6760}"/>
            </c:ext>
          </c:extLst>
        </c:ser>
        <c:ser>
          <c:idx val="11"/>
          <c:order val="11"/>
          <c:tx>
            <c:strRef>
              <c:f>'BH1750 revision 2'!$A$13</c:f>
              <c:strCache>
                <c:ptCount val="1"/>
                <c:pt idx="0">
                  <c:v>max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lumMod val="80000"/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lumMod val="80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'BH1750 revision 2'!$H$1:$I$1</c:f>
              <c:strCache>
                <c:ptCount val="2"/>
                <c:pt idx="0">
                  <c:v>% BH1750</c:v>
                </c:pt>
                <c:pt idx="1">
                  <c:v>% Mini light meter</c:v>
                </c:pt>
              </c:strCache>
              <c:extLst/>
            </c:strRef>
          </c:cat>
          <c:val>
            <c:numRef>
              <c:f>'BH1750 revision 2'!$H$13:$I$13</c:f>
              <c:numCache>
                <c:formatCode>0%</c:formatCode>
                <c:ptCount val="2"/>
                <c:pt idx="0">
                  <c:v>0.5228812387667634</c:v>
                </c:pt>
                <c:pt idx="1">
                  <c:v>3.2695462001093495E-2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F92-4066-968F-69BB535C6760}"/>
            </c:ext>
          </c:extLst>
        </c:ser>
        <c:ser>
          <c:idx val="10"/>
          <c:order val="12"/>
          <c:tx>
            <c:strRef>
              <c:f>'BH1750 revision 2'!$A$12</c:f>
              <c:strCache>
                <c:ptCount val="1"/>
                <c:pt idx="0">
                  <c:v>avg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80000"/>
                    <a:tint val="98000"/>
                    <a:satMod val="110000"/>
                    <a:lumMod val="104000"/>
                  </a:schemeClr>
                </a:gs>
                <a:gs pos="69000">
                  <a:schemeClr val="accent4">
                    <a:lumMod val="80000"/>
                    <a:shade val="88000"/>
                    <a:satMod val="130000"/>
                    <a:lumMod val="92000"/>
                  </a:schemeClr>
                </a:gs>
                <a:gs pos="100000">
                  <a:schemeClr val="accent4">
                    <a:lumMod val="80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'BH1750 revision 2'!$H$1:$I$1</c:f>
              <c:strCache>
                <c:ptCount val="2"/>
                <c:pt idx="0">
                  <c:v>% BH1750</c:v>
                </c:pt>
                <c:pt idx="1">
                  <c:v>% Mini light meter</c:v>
                </c:pt>
              </c:strCache>
              <c:extLst/>
            </c:strRef>
          </c:cat>
          <c:val>
            <c:numRef>
              <c:f>'BH1750 revision 2'!$H$12:$I$12</c:f>
              <c:numCache>
                <c:formatCode>0%</c:formatCode>
                <c:ptCount val="2"/>
                <c:pt idx="0">
                  <c:v>0.50047258058810218</c:v>
                </c:pt>
                <c:pt idx="1">
                  <c:v>1.7933254947580725E-2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FF92-4066-968F-69BB535C676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50663408"/>
        <c:axId val="5412240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'BH1750 revision 2'!$A$2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2"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2"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'BH1750 revision 2'!$H$1:$I$1</c15:sqref>
                        </c15:formulaRef>
                      </c:ext>
                    </c:extLst>
                    <c:strCache>
                      <c:ptCount val="2"/>
                      <c:pt idx="0">
                        <c:v>% BH1750</c:v>
                      </c:pt>
                      <c:pt idx="1">
                        <c:v>% Mini light meter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'BH1750 revision 2'!$H$2:$I$2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0.49037328094302551</c:v>
                      </c:pt>
                      <c:pt idx="1">
                        <c:v>7.3160235260364363E-3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FF92-4066-968F-69BB535C6760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4"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4"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2'!$H$1:$I$1</c15:sqref>
                        </c15:formulaRef>
                      </c:ext>
                    </c:extLst>
                    <c:strCache>
                      <c:ptCount val="2"/>
                      <c:pt idx="0">
                        <c:v>% BH1750</c:v>
                      </c:pt>
                      <c:pt idx="1">
                        <c:v>%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2'!$H$3:$I$3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0.49062439590179779</c:v>
                      </c:pt>
                      <c:pt idx="1">
                        <c:v>3.2244497406420862E-3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F92-4066-968F-69BB535C676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2'!$A$4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6"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6"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2'!$H$1:$I$1</c15:sqref>
                        </c15:formulaRef>
                      </c:ext>
                    </c:extLst>
                    <c:strCache>
                      <c:ptCount val="2"/>
                      <c:pt idx="0">
                        <c:v>% BH1750</c:v>
                      </c:pt>
                      <c:pt idx="1">
                        <c:v>%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2'!$H$4:$I$4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0.4900095147478592</c:v>
                      </c:pt>
                      <c:pt idx="1">
                        <c:v>8.4335683672058619E-3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F92-4066-968F-69BB535C6760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2'!$A$5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lumMod val="6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2">
                          <a:lumMod val="6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2">
                          <a:lumMod val="6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2'!$H$1:$I$1</c15:sqref>
                        </c15:formulaRef>
                      </c:ext>
                    </c:extLst>
                    <c:strCache>
                      <c:ptCount val="2"/>
                      <c:pt idx="0">
                        <c:v>% BH1750</c:v>
                      </c:pt>
                      <c:pt idx="1">
                        <c:v>%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2'!$H$5:$I$5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0.4899167437557817</c:v>
                      </c:pt>
                      <c:pt idx="1">
                        <c:v>1.2685560053981106E-2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F92-4066-968F-69BB535C6760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2'!$A$6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lumMod val="6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4">
                          <a:lumMod val="6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4">
                          <a:lumMod val="6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2'!$H$1:$I$1</c15:sqref>
                        </c15:formulaRef>
                      </c:ext>
                    </c:extLst>
                    <c:strCache>
                      <c:ptCount val="2"/>
                      <c:pt idx="0">
                        <c:v>% BH1750</c:v>
                      </c:pt>
                      <c:pt idx="1">
                        <c:v>%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2'!$H$6:$I$6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0.4946236559139785</c:v>
                      </c:pt>
                      <c:pt idx="1">
                        <c:v>2.8895632669217575E-2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F92-4066-968F-69BB535C6760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2'!$A$7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lumMod val="6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6">
                          <a:lumMod val="6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6">
                          <a:lumMod val="6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2'!$H$1:$I$1</c15:sqref>
                        </c15:formulaRef>
                      </c:ext>
                    </c:extLst>
                    <c:strCache>
                      <c:ptCount val="2"/>
                      <c:pt idx="0">
                        <c:v>% BH1750</c:v>
                      </c:pt>
                      <c:pt idx="1">
                        <c:v>%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2'!$H$7:$I$7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0.49941087359030467</c:v>
                      </c:pt>
                      <c:pt idx="1">
                        <c:v>2.1144278606965175E-2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F92-4066-968F-69BB535C6760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2'!$A$8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lumMod val="80000"/>
                          <a:lumOff val="2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2">
                          <a:lumMod val="80000"/>
                          <a:lumOff val="2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2">
                          <a:lumMod val="80000"/>
                          <a:lumOff val="2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2'!$H$1:$I$1</c15:sqref>
                        </c15:formulaRef>
                      </c:ext>
                    </c:extLst>
                    <c:strCache>
                      <c:ptCount val="2"/>
                      <c:pt idx="0">
                        <c:v>% BH1750</c:v>
                      </c:pt>
                      <c:pt idx="1">
                        <c:v>%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2'!$H$8:$I$8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0.50217146533697921</c:v>
                      </c:pt>
                      <c:pt idx="1">
                        <c:v>2.0501138952164009E-2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F92-4066-968F-69BB535C6760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2'!$A$9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lumMod val="80000"/>
                          <a:lumOff val="2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4">
                          <a:lumMod val="80000"/>
                          <a:lumOff val="2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4">
                          <a:lumMod val="80000"/>
                          <a:lumOff val="2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2'!$H$1:$I$1</c15:sqref>
                        </c15:formulaRef>
                      </c:ext>
                    </c:extLst>
                    <c:strCache>
                      <c:ptCount val="2"/>
                      <c:pt idx="0">
                        <c:v>% BH1750</c:v>
                      </c:pt>
                      <c:pt idx="1">
                        <c:v>%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2'!$H$9:$I$9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0.51001929642274013</c:v>
                      </c:pt>
                      <c:pt idx="1">
                        <c:v>1.6510486390004461E-2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F92-4066-968F-69BB535C6760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2'!$A$10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lumMod val="80000"/>
                          <a:lumOff val="2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6">
                          <a:lumMod val="80000"/>
                          <a:lumOff val="2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6">
                          <a:lumMod val="80000"/>
                          <a:lumOff val="2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2'!$H$1:$I$1</c15:sqref>
                        </c15:formulaRef>
                      </c:ext>
                    </c:extLst>
                    <c:strCache>
                      <c:ptCount val="2"/>
                      <c:pt idx="0">
                        <c:v>% BH1750</c:v>
                      </c:pt>
                      <c:pt idx="1">
                        <c:v>%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2'!$H$10:$I$10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0.51469534050179211</c:v>
                      </c:pt>
                      <c:pt idx="1">
                        <c:v>3.2695462001093495E-2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F92-4066-968F-69BB535C6760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2'!$A$11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lumMod val="80000"/>
                          <a:tint val="98000"/>
                          <a:satMod val="110000"/>
                          <a:lumMod val="104000"/>
                        </a:schemeClr>
                      </a:gs>
                      <a:gs pos="69000">
                        <a:schemeClr val="accent2">
                          <a:lumMod val="80000"/>
                          <a:shade val="88000"/>
                          <a:satMod val="130000"/>
                          <a:lumMod val="92000"/>
                        </a:schemeClr>
                      </a:gs>
                      <a:gs pos="100000">
                        <a:schemeClr val="accent2">
                          <a:lumMod val="80000"/>
                          <a:shade val="78000"/>
                          <a:satMod val="130000"/>
                          <a:lumMod val="92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1080000"/>
                    </a:lightRig>
                  </a:scene3d>
                  <a:sp3d>
                    <a:bevelT w="38100" h="12700" prst="softRound"/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2'!$H$1:$I$1</c15:sqref>
                        </c15:formulaRef>
                      </c:ext>
                    </c:extLst>
                    <c:strCache>
                      <c:ptCount val="2"/>
                      <c:pt idx="0">
                        <c:v>% BH1750</c:v>
                      </c:pt>
                      <c:pt idx="1">
                        <c:v>% Mini light meter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'BH1750 revision 2'!$H$11:$I$11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0.5228812387667634</c:v>
                      </c:pt>
                      <c:pt idx="1">
                        <c:v>2.792594916849702E-2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FF92-4066-968F-69BB535C6760}"/>
                  </c:ext>
                </c:extLst>
              </c15:ser>
            </c15:filteredBarSeries>
          </c:ext>
        </c:extLst>
      </c:barChart>
      <c:catAx>
        <c:axId val="50663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22400"/>
        <c:crosses val="autoZero"/>
        <c:auto val="1"/>
        <c:lblAlgn val="ctr"/>
        <c:lblOffset val="100"/>
        <c:noMultiLvlLbl val="0"/>
      </c:catAx>
      <c:valAx>
        <c:axId val="54122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6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D" sz="14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Akurasi </a:t>
            </a:r>
            <a:r>
              <a:rPr lang="en-ID" sz="1400" b="1" i="1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Data</a:t>
            </a:r>
            <a:r>
              <a:rPr lang="en-ID" sz="14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d-ID" sz="14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ID" sz="14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'Sensor Data'!$P$17:$R$17</c:f>
              <c:strCache>
                <c:ptCount val="3"/>
                <c:pt idx="0">
                  <c:v>avg-temp</c:v>
                </c:pt>
                <c:pt idx="1">
                  <c:v>min-temp</c:v>
                </c:pt>
                <c:pt idx="2">
                  <c:v>max-temp</c:v>
                </c:pt>
              </c:strCache>
            </c:strRef>
          </c:cat>
          <c:val>
            <c:numRef>
              <c:f>'Sensor Data'!$P$18:$R$18</c:f>
              <c:numCache>
                <c:formatCode>0%</c:formatCode>
                <c:ptCount val="3"/>
                <c:pt idx="0">
                  <c:v>3.473173876648479E-2</c:v>
                </c:pt>
                <c:pt idx="1">
                  <c:v>6.3492063492063266E-3</c:v>
                </c:pt>
                <c:pt idx="2">
                  <c:v>6.7901234567901217E-2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8-4CF6-A29B-4FA0F2FC160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995981792"/>
        <c:axId val="995982272"/>
      </c:barChart>
      <c:catAx>
        <c:axId val="995981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982272"/>
        <c:crosses val="autoZero"/>
        <c:auto val="1"/>
        <c:lblAlgn val="ctr"/>
        <c:lblOffset val="100"/>
        <c:noMultiLvlLbl val="0"/>
      </c:catAx>
      <c:valAx>
        <c:axId val="99598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981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Perbandingan </a:t>
            </a:r>
            <a:r>
              <a:rPr lang="en-ID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Data</a:t>
            </a:r>
            <a: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d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'Sensor Data'!$P$8:$W$8</c:f>
              <c:strCache>
                <c:ptCount val="7"/>
                <c:pt idx="0">
                  <c:v>avg-dht11-temp</c:v>
                </c:pt>
                <c:pt idx="1">
                  <c:v>min-dht11-temp</c:v>
                </c:pt>
                <c:pt idx="2">
                  <c:v>max-dht11-temp</c:v>
                </c:pt>
                <c:pt idx="4">
                  <c:v>avg-alat ukur-temp</c:v>
                </c:pt>
                <c:pt idx="5">
                  <c:v>min-alat ukur-temp</c:v>
                </c:pt>
                <c:pt idx="6">
                  <c:v>max-alat ukur-temp</c:v>
                </c:pt>
              </c:strCache>
            </c:strRef>
          </c:cat>
          <c:val>
            <c:numRef>
              <c:f>'Sensor Data'!$P$9:$W$9</c:f>
              <c:numCache>
                <c:formatCode>General</c:formatCode>
                <c:ptCount val="8"/>
                <c:pt idx="0" formatCode="0.0">
                  <c:v>31.985000000000003</c:v>
                </c:pt>
                <c:pt idx="1">
                  <c:v>28.1</c:v>
                </c:pt>
                <c:pt idx="2">
                  <c:v>36.1</c:v>
                </c:pt>
                <c:pt idx="4" formatCode="0.0">
                  <c:v>32.105000000000004</c:v>
                </c:pt>
                <c:pt idx="5">
                  <c:v>29.5</c:v>
                </c:pt>
                <c:pt idx="6">
                  <c:v>35.200000000000003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B-4B2A-A654-425BD347F3A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134479840"/>
        <c:axId val="1134480320"/>
      </c:barChart>
      <c:catAx>
        <c:axId val="1134479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480320"/>
        <c:crosses val="autoZero"/>
        <c:auto val="1"/>
        <c:lblAlgn val="ctr"/>
        <c:lblOffset val="100"/>
        <c:noMultiLvlLbl val="0"/>
      </c:catAx>
      <c:valAx>
        <c:axId val="1134480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479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D" sz="14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Akurasi </a:t>
            </a:r>
            <a:r>
              <a:rPr lang="en-ID" sz="1400" b="1" i="1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Humidity Data</a:t>
            </a:r>
            <a:r>
              <a:rPr lang="en-ID" sz="14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'Sensor Data'!$P$20:$R$20</c:f>
              <c:strCache>
                <c:ptCount val="3"/>
                <c:pt idx="0">
                  <c:v>avg-humi</c:v>
                </c:pt>
                <c:pt idx="1">
                  <c:v>min-humi</c:v>
                </c:pt>
                <c:pt idx="2">
                  <c:v>max-humi</c:v>
                </c:pt>
              </c:strCache>
            </c:strRef>
          </c:cat>
          <c:val>
            <c:numRef>
              <c:f>'Sensor Data'!$P$21:$R$21</c:f>
              <c:numCache>
                <c:formatCode>0%</c:formatCode>
                <c:ptCount val="3"/>
                <c:pt idx="0">
                  <c:v>7.3299866060484581E-2</c:v>
                </c:pt>
                <c:pt idx="1">
                  <c:v>0</c:v>
                </c:pt>
                <c:pt idx="2">
                  <c:v>0.21666666666666667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15-4425-B8FF-EA03D368CEE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439068320"/>
        <c:axId val="1439068800"/>
      </c:barChart>
      <c:catAx>
        <c:axId val="1439068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9068800"/>
        <c:crosses val="autoZero"/>
        <c:auto val="1"/>
        <c:lblAlgn val="ctr"/>
        <c:lblOffset val="100"/>
        <c:noMultiLvlLbl val="0"/>
      </c:catAx>
      <c:valAx>
        <c:axId val="1439068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9068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Perbandingan </a:t>
            </a:r>
            <a:r>
              <a:rPr lang="en-ID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Humidity Data </a:t>
            </a:r>
            <a: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'Sensor Data'!$P$11:$W$11</c:f>
              <c:strCache>
                <c:ptCount val="7"/>
                <c:pt idx="0">
                  <c:v>avg-dht11-humi</c:v>
                </c:pt>
                <c:pt idx="1">
                  <c:v>min-dht11-humi</c:v>
                </c:pt>
                <c:pt idx="2">
                  <c:v>max-dht11-humi</c:v>
                </c:pt>
                <c:pt idx="4">
                  <c:v>avg-alat ukur-humi</c:v>
                </c:pt>
                <c:pt idx="5">
                  <c:v>min-alat ukur-humi</c:v>
                </c:pt>
                <c:pt idx="6">
                  <c:v>max-alat ukur-humi</c:v>
                </c:pt>
              </c:strCache>
            </c:strRef>
          </c:cat>
          <c:val>
            <c:numRef>
              <c:f>'Sensor Data'!$P$12:$W$12</c:f>
              <c:numCache>
                <c:formatCode>General</c:formatCode>
                <c:ptCount val="8"/>
                <c:pt idx="0">
                  <c:v>60.8</c:v>
                </c:pt>
                <c:pt idx="1">
                  <c:v>46</c:v>
                </c:pt>
                <c:pt idx="2">
                  <c:v>82</c:v>
                </c:pt>
                <c:pt idx="4" formatCode="0.0">
                  <c:v>64.349999999999994</c:v>
                </c:pt>
                <c:pt idx="5">
                  <c:v>48</c:v>
                </c:pt>
                <c:pt idx="6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B8-43E4-BE34-96060C1D94D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455650352"/>
        <c:axId val="1455650832"/>
      </c:barChart>
      <c:catAx>
        <c:axId val="1455650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650832"/>
        <c:crosses val="autoZero"/>
        <c:auto val="1"/>
        <c:lblAlgn val="ctr"/>
        <c:lblOffset val="100"/>
        <c:noMultiLvlLbl val="0"/>
      </c:catAx>
      <c:valAx>
        <c:axId val="145565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650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D" sz="14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Akurasi </a:t>
            </a:r>
            <a:r>
              <a:rPr lang="en-ID" sz="1400" b="1" i="1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Lux Data</a:t>
            </a:r>
            <a:r>
              <a:rPr lang="en-ID" sz="14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'Sensor Data'!$T$17:$V$17</c:f>
              <c:strCache>
                <c:ptCount val="3"/>
                <c:pt idx="0">
                  <c:v>avg-lx</c:v>
                </c:pt>
                <c:pt idx="1">
                  <c:v>min-lx</c:v>
                </c:pt>
                <c:pt idx="2">
                  <c:v>max-lx</c:v>
                </c:pt>
              </c:strCache>
            </c:strRef>
          </c:cat>
          <c:val>
            <c:numRef>
              <c:f>'Sensor Data'!$T$18:$V$18</c:f>
              <c:numCache>
                <c:formatCode>0%</c:formatCode>
                <c:ptCount val="3"/>
                <c:pt idx="0">
                  <c:v>1.5865660135161903</c:v>
                </c:pt>
                <c:pt idx="1">
                  <c:v>0.77883981542518133</c:v>
                </c:pt>
                <c:pt idx="2">
                  <c:v>1.8122974349476804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6-4537-8BFC-ACE7E2488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440070224"/>
        <c:axId val="1440070704"/>
      </c:barChart>
      <c:catAx>
        <c:axId val="1440070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0070704"/>
        <c:crosses val="autoZero"/>
        <c:auto val="1"/>
        <c:lblAlgn val="ctr"/>
        <c:lblOffset val="100"/>
        <c:noMultiLvlLbl val="0"/>
      </c:catAx>
      <c:valAx>
        <c:axId val="1440070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0070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Perbandingan </a:t>
            </a:r>
            <a:r>
              <a:rPr lang="en-ID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 (lx)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'Sensor Data'!$P$14:$W$14</c:f>
              <c:strCache>
                <c:ptCount val="7"/>
                <c:pt idx="0">
                  <c:v>avg-bh1750-lx</c:v>
                </c:pt>
                <c:pt idx="1">
                  <c:v>min-bh1750-lx</c:v>
                </c:pt>
                <c:pt idx="2">
                  <c:v>max-bh1750-lx</c:v>
                </c:pt>
                <c:pt idx="4">
                  <c:v>avg-alat ukur-lx</c:v>
                </c:pt>
                <c:pt idx="5">
                  <c:v>min-alat ukur-lx</c:v>
                </c:pt>
                <c:pt idx="6">
                  <c:v>max-alat ukur-lx</c:v>
                </c:pt>
              </c:strCache>
            </c:strRef>
          </c:cat>
          <c:val>
            <c:numRef>
              <c:f>'Sensor Data'!$P$15:$W$15</c:f>
              <c:numCache>
                <c:formatCode>General</c:formatCode>
                <c:ptCount val="8"/>
                <c:pt idx="0">
                  <c:v>5640.7</c:v>
                </c:pt>
                <c:pt idx="1">
                  <c:v>2100</c:v>
                </c:pt>
                <c:pt idx="2">
                  <c:v>17355</c:v>
                </c:pt>
                <c:pt idx="4">
                  <c:v>14813.9</c:v>
                </c:pt>
                <c:pt idx="5">
                  <c:v>4905</c:v>
                </c:pt>
                <c:pt idx="6">
                  <c:v>46520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8F-4695-82E2-79591730F53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284261776"/>
        <c:axId val="1284263696"/>
      </c:barChart>
      <c:catAx>
        <c:axId val="1284261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4263696"/>
        <c:crosses val="autoZero"/>
        <c:auto val="1"/>
        <c:lblAlgn val="ctr"/>
        <c:lblOffset val="100"/>
        <c:noMultiLvlLbl val="0"/>
      </c:catAx>
      <c:valAx>
        <c:axId val="1284263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426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Indeks Cuaca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3"/>
          <c:order val="3"/>
          <c:tx>
            <c:strRef>
              <c:f>'Produksi Telur Data'!$F$1</c:f>
              <c:strCache>
                <c:ptCount val="1"/>
                <c:pt idx="0">
                  <c:v>cuaca</c:v>
                </c:pt>
              </c:strCache>
              <c:extLst xmlns:c15="http://schemas.microsoft.com/office/drawing/2012/chart"/>
            </c:strRef>
          </c:tx>
          <c:spPr>
            <a:ln w="22225" cap="rnd">
              <a:solidFill>
                <a:schemeClr val="accent2">
                  <a:shade val="76000"/>
                </a:schemeClr>
              </a:solidFill>
            </a:ln>
            <a:effectLst>
              <a:glow rad="139700">
                <a:schemeClr val="accent2">
                  <a:shade val="7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'Produksi Telur Data'!$A$2:$B$7</c:f>
              <c:multiLvlStrCache>
                <c:ptCount val="6"/>
                <c:lvl>
                  <c:pt idx="0">
                    <c:v>09:00</c:v>
                  </c:pt>
                  <c:pt idx="1">
                    <c:v>09:00</c:v>
                  </c:pt>
                  <c:pt idx="2">
                    <c:v>09:00</c:v>
                  </c:pt>
                  <c:pt idx="3">
                    <c:v>09:00</c:v>
                  </c:pt>
                  <c:pt idx="4">
                    <c:v>09:00</c:v>
                  </c:pt>
                  <c:pt idx="5">
                    <c:v>09:00</c:v>
                  </c:pt>
                </c:lvl>
                <c:lvl>
                  <c:pt idx="0">
                    <c:v>05-Jun</c:v>
                  </c:pt>
                  <c:pt idx="1">
                    <c:v>07-Jun</c:v>
                  </c:pt>
                  <c:pt idx="2">
                    <c:v>09-Jun</c:v>
                  </c:pt>
                  <c:pt idx="3">
                    <c:v>12-Jun</c:v>
                  </c:pt>
                  <c:pt idx="4">
                    <c:v>14-Jun</c:v>
                  </c:pt>
                  <c:pt idx="5">
                    <c:v>16-Jun</c:v>
                  </c:pt>
                </c:lvl>
              </c:multiLvlStrCache>
              <c:extLst xmlns:c15="http://schemas.microsoft.com/office/drawing/2012/chart"/>
            </c:multiLvlStrRef>
          </c:cat>
          <c:val>
            <c:numRef>
              <c:f>'Produksi Telur Data'!$F$2:$F$7</c:f>
              <c:numCache>
                <c:formatCode>General</c:formatCode>
                <c:ptCount val="6"/>
                <c:pt idx="0">
                  <c:v>3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EFE5-4452-A22B-68008028CD0C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846123872"/>
        <c:axId val="184613395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'Produksi Telur Data'!$C$1</c15:sqref>
                        </c15:formulaRef>
                      </c:ext>
                    </c:extLst>
                    <c:strCache>
                      <c:ptCount val="1"/>
                      <c:pt idx="0">
                        <c:v>dht11-temp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54000"/>
                      </a:schemeClr>
                    </a:solidFill>
                  </a:ln>
                  <a:effectLst>
                    <a:glow rad="139700">
                      <a:schemeClr val="accent2">
                        <a:tint val="54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circle"/>
                  <c:size val="4"/>
                  <c:spPr>
                    <a:solidFill>
                      <a:schemeClr val="accent2">
                        <a:tint val="54000"/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glow rad="63500">
                        <a:schemeClr val="accent2">
                          <a:tint val="54000"/>
                          <a:satMod val="175000"/>
                          <a:alpha val="25000"/>
                        </a:schemeClr>
                      </a:glo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50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multiLvlStrRef>
                    <c:extLst>
                      <c:ext uri="{02D57815-91ED-43cb-92C2-25804820EDAC}">
                        <c15:formulaRef>
                          <c15:sqref>'Produksi Telur Data'!$A$2:$B$7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09:00</c:v>
                        </c:pt>
                        <c:pt idx="1">
                          <c:v>09:00</c:v>
                        </c:pt>
                        <c:pt idx="2">
                          <c:v>09:00</c:v>
                        </c:pt>
                        <c:pt idx="3">
                          <c:v>09:00</c:v>
                        </c:pt>
                        <c:pt idx="4">
                          <c:v>09:00</c:v>
                        </c:pt>
                        <c:pt idx="5">
                          <c:v>09:00</c:v>
                        </c:pt>
                      </c:lvl>
                      <c:lvl>
                        <c:pt idx="0">
                          <c:v>05-Jun</c:v>
                        </c:pt>
                        <c:pt idx="1">
                          <c:v>07-Jun</c:v>
                        </c:pt>
                        <c:pt idx="2">
                          <c:v>09-Jun</c:v>
                        </c:pt>
                        <c:pt idx="3">
                          <c:v>12-Jun</c:v>
                        </c:pt>
                        <c:pt idx="4">
                          <c:v>14-Jun</c:v>
                        </c:pt>
                        <c:pt idx="5">
                          <c:v>16-Jun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'Produksi Telur Data'!$C$2:$C$7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30.7</c:v>
                      </c:pt>
                      <c:pt idx="1">
                        <c:v>31.9</c:v>
                      </c:pt>
                      <c:pt idx="2">
                        <c:v>29.2</c:v>
                      </c:pt>
                      <c:pt idx="3">
                        <c:v>31.2</c:v>
                      </c:pt>
                      <c:pt idx="4">
                        <c:v>31.6</c:v>
                      </c:pt>
                      <c:pt idx="5">
                        <c:v>30.5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EFE5-4452-A22B-68008028CD0C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Data'!$D$1</c15:sqref>
                        </c15:formulaRef>
                      </c:ext>
                    </c:extLst>
                    <c:strCache>
                      <c:ptCount val="1"/>
                      <c:pt idx="0">
                        <c:v>dht11-humi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77000"/>
                      </a:schemeClr>
                    </a:solidFill>
                  </a:ln>
                  <a:effectLst>
                    <a:glow rad="139700">
                      <a:schemeClr val="accent2">
                        <a:tint val="77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circle"/>
                  <c:size val="4"/>
                  <c:spPr>
                    <a:solidFill>
                      <a:schemeClr val="accent2">
                        <a:tint val="77000"/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glow rad="63500">
                        <a:schemeClr val="accent2">
                          <a:tint val="77000"/>
                          <a:satMod val="175000"/>
                          <a:alpha val="25000"/>
                        </a:schemeClr>
                      </a:glo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50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Data'!$A$2:$B$7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09:00</c:v>
                        </c:pt>
                        <c:pt idx="1">
                          <c:v>09:00</c:v>
                        </c:pt>
                        <c:pt idx="2">
                          <c:v>09:00</c:v>
                        </c:pt>
                        <c:pt idx="3">
                          <c:v>09:00</c:v>
                        </c:pt>
                        <c:pt idx="4">
                          <c:v>09:00</c:v>
                        </c:pt>
                        <c:pt idx="5">
                          <c:v>09:00</c:v>
                        </c:pt>
                      </c:lvl>
                      <c:lvl>
                        <c:pt idx="0">
                          <c:v>05-Jun</c:v>
                        </c:pt>
                        <c:pt idx="1">
                          <c:v>07-Jun</c:v>
                        </c:pt>
                        <c:pt idx="2">
                          <c:v>09-Jun</c:v>
                        </c:pt>
                        <c:pt idx="3">
                          <c:v>12-Jun</c:v>
                        </c:pt>
                        <c:pt idx="4">
                          <c:v>14-Jun</c:v>
                        </c:pt>
                        <c:pt idx="5">
                          <c:v>16-Jun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60</c:v>
                      </c:pt>
                      <c:pt idx="1">
                        <c:v>62</c:v>
                      </c:pt>
                      <c:pt idx="2">
                        <c:v>63</c:v>
                      </c:pt>
                      <c:pt idx="3">
                        <c:v>64</c:v>
                      </c:pt>
                      <c:pt idx="4">
                        <c:v>66</c:v>
                      </c:pt>
                      <c:pt idx="5">
                        <c:v>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FE5-4452-A22B-68008028CD0C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Data'!$E$1</c15:sqref>
                        </c15:formulaRef>
                      </c:ext>
                    </c:extLst>
                    <c:strCache>
                      <c:ptCount val="1"/>
                      <c:pt idx="0">
                        <c:v>bh1750-lx</c:v>
                      </c:pt>
                    </c:strCache>
                  </c:strRef>
                </c:tx>
                <c:spPr>
                  <a:ln w="22225" cap="rnd">
                    <a:solidFill>
                      <a:schemeClr val="accent2"/>
                    </a:solidFill>
                  </a:ln>
                  <a:effectLst>
                    <a:glow rad="139700">
                      <a:schemeClr val="accent2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circle"/>
                  <c:size val="4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glow rad="63500">
                        <a:schemeClr val="accent2">
                          <a:satMod val="175000"/>
                          <a:alpha val="25000"/>
                        </a:schemeClr>
                      </a:glo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50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Data'!$A$2:$B$7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09:00</c:v>
                        </c:pt>
                        <c:pt idx="1">
                          <c:v>09:00</c:v>
                        </c:pt>
                        <c:pt idx="2">
                          <c:v>09:00</c:v>
                        </c:pt>
                        <c:pt idx="3">
                          <c:v>09:00</c:v>
                        </c:pt>
                        <c:pt idx="4">
                          <c:v>09:00</c:v>
                        </c:pt>
                        <c:pt idx="5">
                          <c:v>09:00</c:v>
                        </c:pt>
                      </c:lvl>
                      <c:lvl>
                        <c:pt idx="0">
                          <c:v>05-Jun</c:v>
                        </c:pt>
                        <c:pt idx="1">
                          <c:v>07-Jun</c:v>
                        </c:pt>
                        <c:pt idx="2">
                          <c:v>09-Jun</c:v>
                        </c:pt>
                        <c:pt idx="3">
                          <c:v>12-Jun</c:v>
                        </c:pt>
                        <c:pt idx="4">
                          <c:v>14-Jun</c:v>
                        </c:pt>
                        <c:pt idx="5">
                          <c:v>16-Jun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Data'!$E$2:$E$7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5118</c:v>
                      </c:pt>
                      <c:pt idx="1">
                        <c:v>7700</c:v>
                      </c:pt>
                      <c:pt idx="2">
                        <c:v>3268</c:v>
                      </c:pt>
                      <c:pt idx="3">
                        <c:v>4742</c:v>
                      </c:pt>
                      <c:pt idx="4">
                        <c:v>5655</c:v>
                      </c:pt>
                      <c:pt idx="5">
                        <c:v>4020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FE5-4452-A22B-68008028CD0C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Data'!$G$1</c15:sqref>
                        </c15:formulaRef>
                      </c:ext>
                    </c:extLst>
                    <c:strCache>
                      <c:ptCount val="1"/>
                      <c:pt idx="0">
                        <c:v>telur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53000"/>
                      </a:schemeClr>
                    </a:solidFill>
                  </a:ln>
                  <a:effectLst>
                    <a:glow rad="139700">
                      <a:schemeClr val="accent2">
                        <a:shade val="53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circle"/>
                  <c:size val="4"/>
                  <c:spPr>
                    <a:solidFill>
                      <a:schemeClr val="accent2">
                        <a:shade val="53000"/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glow rad="63500">
                        <a:schemeClr val="accent2">
                          <a:shade val="53000"/>
                          <a:satMod val="175000"/>
                          <a:alpha val="25000"/>
                        </a:schemeClr>
                      </a:glo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50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Data'!$A$2:$B$7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09:00</c:v>
                        </c:pt>
                        <c:pt idx="1">
                          <c:v>09:00</c:v>
                        </c:pt>
                        <c:pt idx="2">
                          <c:v>09:00</c:v>
                        </c:pt>
                        <c:pt idx="3">
                          <c:v>09:00</c:v>
                        </c:pt>
                        <c:pt idx="4">
                          <c:v>09:00</c:v>
                        </c:pt>
                        <c:pt idx="5">
                          <c:v>09:00</c:v>
                        </c:pt>
                      </c:lvl>
                      <c:lvl>
                        <c:pt idx="0">
                          <c:v>05-Jun</c:v>
                        </c:pt>
                        <c:pt idx="1">
                          <c:v>07-Jun</c:v>
                        </c:pt>
                        <c:pt idx="2">
                          <c:v>09-Jun</c:v>
                        </c:pt>
                        <c:pt idx="3">
                          <c:v>12-Jun</c:v>
                        </c:pt>
                        <c:pt idx="4">
                          <c:v>14-Jun</c:v>
                        </c:pt>
                        <c:pt idx="5">
                          <c:v>16-Jun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Data'!$G$2:$G$7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11000</c:v>
                      </c:pt>
                      <c:pt idx="1">
                        <c:v>6000</c:v>
                      </c:pt>
                      <c:pt idx="2">
                        <c:v>2000</c:v>
                      </c:pt>
                      <c:pt idx="3">
                        <c:v>2000</c:v>
                      </c:pt>
                      <c:pt idx="4">
                        <c:v>2000</c:v>
                      </c:pt>
                      <c:pt idx="5">
                        <c:v>250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EFE5-4452-A22B-68008028CD0C}"/>
                  </c:ext>
                </c:extLst>
              </c15:ser>
            </c15:filteredLineSeries>
          </c:ext>
        </c:extLst>
      </c:lineChart>
      <c:catAx>
        <c:axId val="18461238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133952"/>
        <c:crosses val="autoZero"/>
        <c:auto val="1"/>
        <c:lblAlgn val="ctr"/>
        <c:lblOffset val="100"/>
        <c:noMultiLvlLbl val="0"/>
      </c:catAx>
      <c:valAx>
        <c:axId val="184613395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12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Produksi Telur (mg)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4"/>
          <c:order val="4"/>
          <c:tx>
            <c:strRef>
              <c:f>'Produksi Telur Data'!$G$1</c:f>
              <c:strCache>
                <c:ptCount val="1"/>
                <c:pt idx="0">
                  <c:v>telur</c:v>
                </c:pt>
              </c:strCache>
            </c:strRef>
          </c:tx>
          <c:spPr>
            <a:ln w="22225" cap="rnd">
              <a:solidFill>
                <a:schemeClr val="accent6">
                  <a:shade val="53000"/>
                </a:schemeClr>
              </a:solidFill>
            </a:ln>
            <a:effectLst>
              <a:glow rad="139700">
                <a:schemeClr val="accent6">
                  <a:shade val="5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'Produksi Telur Data'!$A$2:$B$7</c:f>
              <c:multiLvlStrCache>
                <c:ptCount val="6"/>
                <c:lvl>
                  <c:pt idx="0">
                    <c:v>09:00</c:v>
                  </c:pt>
                  <c:pt idx="1">
                    <c:v>09:00</c:v>
                  </c:pt>
                  <c:pt idx="2">
                    <c:v>09:00</c:v>
                  </c:pt>
                  <c:pt idx="3">
                    <c:v>09:00</c:v>
                  </c:pt>
                  <c:pt idx="4">
                    <c:v>09:00</c:v>
                  </c:pt>
                  <c:pt idx="5">
                    <c:v>09:00</c:v>
                  </c:pt>
                </c:lvl>
                <c:lvl>
                  <c:pt idx="0">
                    <c:v>05-Jun</c:v>
                  </c:pt>
                  <c:pt idx="1">
                    <c:v>07-Jun</c:v>
                  </c:pt>
                  <c:pt idx="2">
                    <c:v>09-Jun</c:v>
                  </c:pt>
                  <c:pt idx="3">
                    <c:v>12-Jun</c:v>
                  </c:pt>
                  <c:pt idx="4">
                    <c:v>14-Jun</c:v>
                  </c:pt>
                  <c:pt idx="5">
                    <c:v>16-Jun</c:v>
                  </c:pt>
                </c:lvl>
              </c:multiLvlStrCache>
            </c:multiLvlStrRef>
          </c:cat>
          <c:val>
            <c:numRef>
              <c:f>'Produksi Telur Data'!$G$2:$G$7</c:f>
              <c:numCache>
                <c:formatCode>General</c:formatCode>
                <c:ptCount val="6"/>
                <c:pt idx="0">
                  <c:v>11000</c:v>
                </c:pt>
                <c:pt idx="1">
                  <c:v>6000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41-4A4C-BD20-C8FDA8349C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6123872"/>
        <c:axId val="184613395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'Produksi Telur Data'!$C$1</c15:sqref>
                        </c15:formulaRef>
                      </c:ext>
                    </c:extLst>
                    <c:strCache>
                      <c:ptCount val="1"/>
                      <c:pt idx="0">
                        <c:v>dht11-temp</c:v>
                      </c:pt>
                    </c:strCache>
                  </c:strRef>
                </c:tx>
                <c:spPr>
                  <a:ln w="22225" cap="rnd">
                    <a:solidFill>
                      <a:schemeClr val="accent6">
                        <a:tint val="54000"/>
                      </a:schemeClr>
                    </a:solidFill>
                  </a:ln>
                  <a:effectLst>
                    <a:glow rad="139700">
                      <a:schemeClr val="accent6">
                        <a:tint val="54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circle"/>
                  <c:size val="4"/>
                  <c:spPr>
                    <a:solidFill>
                      <a:schemeClr val="accent6">
                        <a:tint val="54000"/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glow rad="63500">
                        <a:schemeClr val="accent6">
                          <a:tint val="54000"/>
                          <a:satMod val="175000"/>
                          <a:alpha val="25000"/>
                        </a:schemeClr>
                      </a:glow>
                    </a:effectLst>
                  </c:spPr>
                </c:marker>
                <c:cat>
                  <c:multiLvlStrRef>
                    <c:extLst>
                      <c:ext uri="{02D57815-91ED-43cb-92C2-25804820EDAC}">
                        <c15:formulaRef>
                          <c15:sqref>'Produksi Telur Data'!$A$2:$B$7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09:00</c:v>
                        </c:pt>
                        <c:pt idx="1">
                          <c:v>09:00</c:v>
                        </c:pt>
                        <c:pt idx="2">
                          <c:v>09:00</c:v>
                        </c:pt>
                        <c:pt idx="3">
                          <c:v>09:00</c:v>
                        </c:pt>
                        <c:pt idx="4">
                          <c:v>09:00</c:v>
                        </c:pt>
                        <c:pt idx="5">
                          <c:v>09:00</c:v>
                        </c:pt>
                      </c:lvl>
                      <c:lvl>
                        <c:pt idx="0">
                          <c:v>05-Jun</c:v>
                        </c:pt>
                        <c:pt idx="1">
                          <c:v>07-Jun</c:v>
                        </c:pt>
                        <c:pt idx="2">
                          <c:v>09-Jun</c:v>
                        </c:pt>
                        <c:pt idx="3">
                          <c:v>12-Jun</c:v>
                        </c:pt>
                        <c:pt idx="4">
                          <c:v>14-Jun</c:v>
                        </c:pt>
                        <c:pt idx="5">
                          <c:v>16-Jun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'Produksi Telur Data'!$C$2:$C$7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30.7</c:v>
                      </c:pt>
                      <c:pt idx="1">
                        <c:v>31.9</c:v>
                      </c:pt>
                      <c:pt idx="2">
                        <c:v>29.2</c:v>
                      </c:pt>
                      <c:pt idx="3">
                        <c:v>31.2</c:v>
                      </c:pt>
                      <c:pt idx="4">
                        <c:v>31.6</c:v>
                      </c:pt>
                      <c:pt idx="5">
                        <c:v>30.5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CA41-4A4C-BD20-C8FDA8349C68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Data'!$D$1</c15:sqref>
                        </c15:formulaRef>
                      </c:ext>
                    </c:extLst>
                    <c:strCache>
                      <c:ptCount val="1"/>
                      <c:pt idx="0">
                        <c:v>dht11-humi</c:v>
                      </c:pt>
                    </c:strCache>
                  </c:strRef>
                </c:tx>
                <c:spPr>
                  <a:ln w="22225" cap="rnd">
                    <a:solidFill>
                      <a:schemeClr val="accent6">
                        <a:tint val="77000"/>
                      </a:schemeClr>
                    </a:solidFill>
                  </a:ln>
                  <a:effectLst>
                    <a:glow rad="139700">
                      <a:schemeClr val="accent6">
                        <a:tint val="77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circle"/>
                  <c:size val="4"/>
                  <c:spPr>
                    <a:solidFill>
                      <a:schemeClr val="accent6">
                        <a:tint val="77000"/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glow rad="63500">
                        <a:schemeClr val="accent6">
                          <a:tint val="77000"/>
                          <a:satMod val="175000"/>
                          <a:alpha val="25000"/>
                        </a:schemeClr>
                      </a:glow>
                    </a:effectLst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Data'!$A$2:$B$7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09:00</c:v>
                        </c:pt>
                        <c:pt idx="1">
                          <c:v>09:00</c:v>
                        </c:pt>
                        <c:pt idx="2">
                          <c:v>09:00</c:v>
                        </c:pt>
                        <c:pt idx="3">
                          <c:v>09:00</c:v>
                        </c:pt>
                        <c:pt idx="4">
                          <c:v>09:00</c:v>
                        </c:pt>
                        <c:pt idx="5">
                          <c:v>09:00</c:v>
                        </c:pt>
                      </c:lvl>
                      <c:lvl>
                        <c:pt idx="0">
                          <c:v>05-Jun</c:v>
                        </c:pt>
                        <c:pt idx="1">
                          <c:v>07-Jun</c:v>
                        </c:pt>
                        <c:pt idx="2">
                          <c:v>09-Jun</c:v>
                        </c:pt>
                        <c:pt idx="3">
                          <c:v>12-Jun</c:v>
                        </c:pt>
                        <c:pt idx="4">
                          <c:v>14-Jun</c:v>
                        </c:pt>
                        <c:pt idx="5">
                          <c:v>16-Jun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60</c:v>
                      </c:pt>
                      <c:pt idx="1">
                        <c:v>62</c:v>
                      </c:pt>
                      <c:pt idx="2">
                        <c:v>63</c:v>
                      </c:pt>
                      <c:pt idx="3">
                        <c:v>64</c:v>
                      </c:pt>
                      <c:pt idx="4">
                        <c:v>66</c:v>
                      </c:pt>
                      <c:pt idx="5">
                        <c:v>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A41-4A4C-BD20-C8FDA8349C68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Data'!$E$1</c15:sqref>
                        </c15:formulaRef>
                      </c:ext>
                    </c:extLst>
                    <c:strCache>
                      <c:ptCount val="1"/>
                      <c:pt idx="0">
                        <c:v>bh1750-lx</c:v>
                      </c:pt>
                    </c:strCache>
                  </c:strRef>
                </c:tx>
                <c:spPr>
                  <a:ln w="22225" cap="rnd">
                    <a:solidFill>
                      <a:schemeClr val="accent6"/>
                    </a:solidFill>
                  </a:ln>
                  <a:effectLst>
                    <a:glow rad="139700">
                      <a:schemeClr val="accent6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circle"/>
                  <c:size val="4"/>
                  <c:spPr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glow rad="63500">
                        <a:schemeClr val="accent6">
                          <a:satMod val="175000"/>
                          <a:alpha val="25000"/>
                        </a:schemeClr>
                      </a:glow>
                    </a:effectLst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Data'!$A$2:$B$7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09:00</c:v>
                        </c:pt>
                        <c:pt idx="1">
                          <c:v>09:00</c:v>
                        </c:pt>
                        <c:pt idx="2">
                          <c:v>09:00</c:v>
                        </c:pt>
                        <c:pt idx="3">
                          <c:v>09:00</c:v>
                        </c:pt>
                        <c:pt idx="4">
                          <c:v>09:00</c:v>
                        </c:pt>
                        <c:pt idx="5">
                          <c:v>09:00</c:v>
                        </c:pt>
                      </c:lvl>
                      <c:lvl>
                        <c:pt idx="0">
                          <c:v>05-Jun</c:v>
                        </c:pt>
                        <c:pt idx="1">
                          <c:v>07-Jun</c:v>
                        </c:pt>
                        <c:pt idx="2">
                          <c:v>09-Jun</c:v>
                        </c:pt>
                        <c:pt idx="3">
                          <c:v>12-Jun</c:v>
                        </c:pt>
                        <c:pt idx="4">
                          <c:v>14-Jun</c:v>
                        </c:pt>
                        <c:pt idx="5">
                          <c:v>16-Jun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Data'!$E$2:$E$7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5118</c:v>
                      </c:pt>
                      <c:pt idx="1">
                        <c:v>7700</c:v>
                      </c:pt>
                      <c:pt idx="2">
                        <c:v>3268</c:v>
                      </c:pt>
                      <c:pt idx="3">
                        <c:v>4742</c:v>
                      </c:pt>
                      <c:pt idx="4">
                        <c:v>5655</c:v>
                      </c:pt>
                      <c:pt idx="5">
                        <c:v>4020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A41-4A4C-BD20-C8FDA8349C68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Data'!$F$1</c15:sqref>
                        </c15:formulaRef>
                      </c:ext>
                    </c:extLst>
                    <c:strCache>
                      <c:ptCount val="1"/>
                      <c:pt idx="0">
                        <c:v>cuaca</c:v>
                      </c:pt>
                    </c:strCache>
                  </c:strRef>
                </c:tx>
                <c:spPr>
                  <a:ln w="22225" cap="rnd">
                    <a:solidFill>
                      <a:schemeClr val="accent6">
                        <a:shade val="76000"/>
                      </a:schemeClr>
                    </a:solidFill>
                  </a:ln>
                  <a:effectLst>
                    <a:glow rad="139700">
                      <a:schemeClr val="accent6">
                        <a:shade val="76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circle"/>
                  <c:size val="4"/>
                  <c:spPr>
                    <a:solidFill>
                      <a:schemeClr val="accent6">
                        <a:shade val="76000"/>
                        <a:lumMod val="60000"/>
                        <a:lumOff val="40000"/>
                      </a:schemeClr>
                    </a:solidFill>
                    <a:ln>
                      <a:noFill/>
                    </a:ln>
                    <a:effectLst>
                      <a:glow rad="63500">
                        <a:schemeClr val="accent6">
                          <a:shade val="76000"/>
                          <a:satMod val="175000"/>
                          <a:alpha val="25000"/>
                        </a:schemeClr>
                      </a:glow>
                    </a:effectLst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Data'!$A$2:$B$7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09:00</c:v>
                        </c:pt>
                        <c:pt idx="1">
                          <c:v>09:00</c:v>
                        </c:pt>
                        <c:pt idx="2">
                          <c:v>09:00</c:v>
                        </c:pt>
                        <c:pt idx="3">
                          <c:v>09:00</c:v>
                        </c:pt>
                        <c:pt idx="4">
                          <c:v>09:00</c:v>
                        </c:pt>
                        <c:pt idx="5">
                          <c:v>09:00</c:v>
                        </c:pt>
                      </c:lvl>
                      <c:lvl>
                        <c:pt idx="0">
                          <c:v>05-Jun</c:v>
                        </c:pt>
                        <c:pt idx="1">
                          <c:v>07-Jun</c:v>
                        </c:pt>
                        <c:pt idx="2">
                          <c:v>09-Jun</c:v>
                        </c:pt>
                        <c:pt idx="3">
                          <c:v>12-Jun</c:v>
                        </c:pt>
                        <c:pt idx="4">
                          <c:v>14-Jun</c:v>
                        </c:pt>
                        <c:pt idx="5">
                          <c:v>16-Jun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'Produksi Telur Data'!$F$2:$F$7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3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4</c:v>
                      </c:pt>
                      <c:pt idx="5">
                        <c:v>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A41-4A4C-BD20-C8FDA8349C68}"/>
                  </c:ext>
                </c:extLst>
              </c15:ser>
            </c15:filteredLineSeries>
          </c:ext>
        </c:extLst>
      </c:lineChart>
      <c:catAx>
        <c:axId val="18461238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133952"/>
        <c:crosses val="autoZero"/>
        <c:auto val="1"/>
        <c:lblAlgn val="ctr"/>
        <c:lblOffset val="100"/>
        <c:noMultiLvlLbl val="0"/>
      </c:catAx>
      <c:valAx>
        <c:axId val="184613395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12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0D95FD-A8AF-40FC-9752-D63CED2073BC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4BC918AE-9B73-493E-9C7E-307CEAC1243E}">
      <dgm:prSet/>
      <dgm:spPr>
        <a:blipFill rotWithShape="0">
          <a:blip xmlns:r="http://schemas.openxmlformats.org/officeDocument/2006/relationships" r:embed="rId1"/>
          <a:srcRect/>
          <a:stretch>
            <a:fillRect l="-37000" r="-37000"/>
          </a:stretch>
        </a:blipFill>
      </dgm:spPr>
      <dgm:t>
        <a:bodyPr/>
        <a:lstStyle/>
        <a:p>
          <a:endParaRPr lang="en-ID"/>
        </a:p>
      </dgm:t>
    </dgm:pt>
    <dgm:pt modelId="{BB0ECCA9-A5DF-49E7-80F9-F5429D9D8C31}" type="parTrans" cxnId="{E7896665-88AF-40F3-83E7-9EDA78A05496}">
      <dgm:prSet/>
      <dgm:spPr/>
      <dgm:t>
        <a:bodyPr/>
        <a:lstStyle/>
        <a:p>
          <a:endParaRPr lang="en-ID"/>
        </a:p>
      </dgm:t>
    </dgm:pt>
    <dgm:pt modelId="{37E69BE1-34DB-45B3-9E63-71A549E76FBB}" type="sibTrans" cxnId="{E7896665-88AF-40F3-83E7-9EDA78A05496}">
      <dgm:prSet/>
      <dgm:spPr/>
      <dgm:t>
        <a:bodyPr/>
        <a:lstStyle/>
        <a:p>
          <a:endParaRPr lang="en-ID"/>
        </a:p>
      </dgm:t>
    </dgm:pt>
    <dgm:pt modelId="{BB2A4D50-BDE3-44C7-8052-1B629B1AEC07}">
      <dgm:prSet/>
      <dgm:spPr>
        <a:blipFill rotWithShape="0">
          <a:blip xmlns:r="http://schemas.openxmlformats.org/officeDocument/2006/relationships" r:embed="rId2"/>
          <a:srcRect/>
          <a:stretch>
            <a:fillRect l="-40000" r="-40000"/>
          </a:stretch>
        </a:blipFill>
      </dgm:spPr>
      <dgm:t>
        <a:bodyPr/>
        <a:lstStyle/>
        <a:p>
          <a:endParaRPr lang="en-ID"/>
        </a:p>
      </dgm:t>
    </dgm:pt>
    <dgm:pt modelId="{32EC6328-1C2E-46F5-B68A-1F0EE62AEE6E}" type="parTrans" cxnId="{AEB916C9-408B-419D-BFFC-3FFFD8A8FA86}">
      <dgm:prSet/>
      <dgm:spPr/>
      <dgm:t>
        <a:bodyPr/>
        <a:lstStyle/>
        <a:p>
          <a:endParaRPr lang="en-ID"/>
        </a:p>
      </dgm:t>
    </dgm:pt>
    <dgm:pt modelId="{18D2C763-5D35-4DF0-9486-B07D8701FE59}" type="sibTrans" cxnId="{AEB916C9-408B-419D-BFFC-3FFFD8A8FA86}">
      <dgm:prSet/>
      <dgm:spPr/>
      <dgm:t>
        <a:bodyPr/>
        <a:lstStyle/>
        <a:p>
          <a:endParaRPr lang="en-ID"/>
        </a:p>
      </dgm:t>
    </dgm:pt>
    <dgm:pt modelId="{F2799799-83BD-4626-A99C-93182E665225}">
      <dgm:prSet/>
      <dgm:spPr>
        <a:blipFill dpi="0" rotWithShape="0">
          <a:blip xmlns:r="http://schemas.openxmlformats.org/officeDocument/2006/relationships" r:embed="rId3"/>
          <a:srcRect/>
          <a:stretch>
            <a:fillRect l="-36697" r="-50883"/>
          </a:stretch>
        </a:blipFill>
      </dgm:spPr>
      <dgm:t>
        <a:bodyPr/>
        <a:lstStyle/>
        <a:p>
          <a:endParaRPr lang="en-ID"/>
        </a:p>
      </dgm:t>
    </dgm:pt>
    <dgm:pt modelId="{6C9F99B9-11E6-4697-9F65-4F711005B9ED}" type="parTrans" cxnId="{EA051170-8CC5-4363-9556-BB0B0658D433}">
      <dgm:prSet/>
      <dgm:spPr/>
      <dgm:t>
        <a:bodyPr/>
        <a:lstStyle/>
        <a:p>
          <a:endParaRPr lang="en-ID"/>
        </a:p>
      </dgm:t>
    </dgm:pt>
    <dgm:pt modelId="{F1C611CD-8C71-4B49-B8FA-FB4C19BE3853}" type="sibTrans" cxnId="{EA051170-8CC5-4363-9556-BB0B0658D433}">
      <dgm:prSet/>
      <dgm:spPr/>
      <dgm:t>
        <a:bodyPr/>
        <a:lstStyle/>
        <a:p>
          <a:endParaRPr lang="en-ID"/>
        </a:p>
      </dgm:t>
    </dgm:pt>
    <dgm:pt modelId="{4595EB88-88D5-4DF6-9C8E-67E7466AA26A}">
      <dgm:prSet/>
      <dgm:spPr>
        <a:blipFill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ID"/>
        </a:p>
      </dgm:t>
    </dgm:pt>
    <dgm:pt modelId="{F357E86A-8AC2-49F8-AE17-7004AFBCD9EF}" type="parTrans" cxnId="{E113FE7F-C477-477C-A5E7-05EFE0E9EE39}">
      <dgm:prSet/>
      <dgm:spPr/>
      <dgm:t>
        <a:bodyPr/>
        <a:lstStyle/>
        <a:p>
          <a:endParaRPr lang="en-ID"/>
        </a:p>
      </dgm:t>
    </dgm:pt>
    <dgm:pt modelId="{B0FFB437-E928-478A-BD5B-60612C76EFD4}" type="sibTrans" cxnId="{E113FE7F-C477-477C-A5E7-05EFE0E9EE39}">
      <dgm:prSet/>
      <dgm:spPr/>
      <dgm:t>
        <a:bodyPr/>
        <a:lstStyle/>
        <a:p>
          <a:endParaRPr lang="en-ID"/>
        </a:p>
      </dgm:t>
    </dgm:pt>
    <dgm:pt modelId="{C7AEF7C1-13B8-4380-804B-913B98A5BEE7}">
      <dgm:prSet/>
      <dgm:spPr>
        <a:blipFill dpi="0" rotWithShape="0">
          <a:blip xmlns:r="http://schemas.openxmlformats.org/officeDocument/2006/relationships" r:embed="rId5"/>
          <a:srcRect/>
          <a:stretch>
            <a:fillRect l="-45477" r="-41693"/>
          </a:stretch>
        </a:blipFill>
      </dgm:spPr>
      <dgm:t>
        <a:bodyPr/>
        <a:lstStyle/>
        <a:p>
          <a:endParaRPr lang="en-ID"/>
        </a:p>
      </dgm:t>
    </dgm:pt>
    <dgm:pt modelId="{9664F429-ACEE-41EA-9AE4-12610BF85328}" type="parTrans" cxnId="{7F9B87B1-F391-4033-A782-F392D1E8A121}">
      <dgm:prSet/>
      <dgm:spPr/>
      <dgm:t>
        <a:bodyPr/>
        <a:lstStyle/>
        <a:p>
          <a:endParaRPr lang="en-ID"/>
        </a:p>
      </dgm:t>
    </dgm:pt>
    <dgm:pt modelId="{053F08CE-3B57-4DCF-8FCC-65159BCDDFC0}" type="sibTrans" cxnId="{7F9B87B1-F391-4033-A782-F392D1E8A121}">
      <dgm:prSet/>
      <dgm:spPr/>
      <dgm:t>
        <a:bodyPr/>
        <a:lstStyle/>
        <a:p>
          <a:endParaRPr lang="en-ID"/>
        </a:p>
      </dgm:t>
    </dgm:pt>
    <dgm:pt modelId="{7A543396-9F64-43FF-837D-544AC78F5A4D}" type="pres">
      <dgm:prSet presAssocID="{320D95FD-A8AF-40FC-9752-D63CED2073BC}" presName="CompostProcess" presStyleCnt="0">
        <dgm:presLayoutVars>
          <dgm:dir/>
          <dgm:resizeHandles val="exact"/>
        </dgm:presLayoutVars>
      </dgm:prSet>
      <dgm:spPr/>
    </dgm:pt>
    <dgm:pt modelId="{8A8D51A9-B4F8-4B83-8D77-BE93D3AD70B9}" type="pres">
      <dgm:prSet presAssocID="{320D95FD-A8AF-40FC-9752-D63CED2073BC}" presName="arrow" presStyleLbl="bgShp" presStyleIdx="0" presStyleCnt="1" custScaleX="117647" custLinFactNeighborX="-940"/>
      <dgm:spPr/>
    </dgm:pt>
    <dgm:pt modelId="{4EFF06CA-816D-401C-987A-EF3EC5F0F67F}" type="pres">
      <dgm:prSet presAssocID="{320D95FD-A8AF-40FC-9752-D63CED2073BC}" presName="linearProcess" presStyleCnt="0"/>
      <dgm:spPr/>
    </dgm:pt>
    <dgm:pt modelId="{D7997117-698F-4C72-A323-D2BF14128E59}" type="pres">
      <dgm:prSet presAssocID="{4BC918AE-9B73-493E-9C7E-307CEAC1243E}" presName="textNode" presStyleLbl="node1" presStyleIdx="0" presStyleCnt="5">
        <dgm:presLayoutVars>
          <dgm:bulletEnabled val="1"/>
        </dgm:presLayoutVars>
      </dgm:prSet>
      <dgm:spPr/>
    </dgm:pt>
    <dgm:pt modelId="{7D24F578-4E42-46F2-81C5-CA982731B184}" type="pres">
      <dgm:prSet presAssocID="{37E69BE1-34DB-45B3-9E63-71A549E76FBB}" presName="sibTrans" presStyleCnt="0"/>
      <dgm:spPr/>
    </dgm:pt>
    <dgm:pt modelId="{59A801F0-1C20-4C67-BF4B-DB7AE178FE2D}" type="pres">
      <dgm:prSet presAssocID="{BB2A4D50-BDE3-44C7-8052-1B629B1AEC07}" presName="textNode" presStyleLbl="node1" presStyleIdx="1" presStyleCnt="5" custLinFactNeighborY="0">
        <dgm:presLayoutVars>
          <dgm:bulletEnabled val="1"/>
        </dgm:presLayoutVars>
      </dgm:prSet>
      <dgm:spPr/>
    </dgm:pt>
    <dgm:pt modelId="{264F0160-C27D-4CDE-A545-16C112962E40}" type="pres">
      <dgm:prSet presAssocID="{18D2C763-5D35-4DF0-9486-B07D8701FE59}" presName="sibTrans" presStyleCnt="0"/>
      <dgm:spPr/>
    </dgm:pt>
    <dgm:pt modelId="{A3816F06-D35C-4AA7-8E82-42B2CB7FC965}" type="pres">
      <dgm:prSet presAssocID="{F2799799-83BD-4626-A99C-93182E665225}" presName="textNode" presStyleLbl="node1" presStyleIdx="2" presStyleCnt="5">
        <dgm:presLayoutVars>
          <dgm:bulletEnabled val="1"/>
        </dgm:presLayoutVars>
      </dgm:prSet>
      <dgm:spPr/>
    </dgm:pt>
    <dgm:pt modelId="{4D12030C-9984-4498-9933-C2B44889A695}" type="pres">
      <dgm:prSet presAssocID="{F1C611CD-8C71-4B49-B8FA-FB4C19BE3853}" presName="sibTrans" presStyleCnt="0"/>
      <dgm:spPr/>
    </dgm:pt>
    <dgm:pt modelId="{9A20A64A-67DF-4437-B8D2-7741B27BB328}" type="pres">
      <dgm:prSet presAssocID="{4595EB88-88D5-4DF6-9C8E-67E7466AA26A}" presName="textNode" presStyleLbl="node1" presStyleIdx="3" presStyleCnt="5">
        <dgm:presLayoutVars>
          <dgm:bulletEnabled val="1"/>
        </dgm:presLayoutVars>
      </dgm:prSet>
      <dgm:spPr/>
    </dgm:pt>
    <dgm:pt modelId="{FCA4D4AD-71C6-4BC8-BC0E-9A2044BD3E22}" type="pres">
      <dgm:prSet presAssocID="{B0FFB437-E928-478A-BD5B-60612C76EFD4}" presName="sibTrans" presStyleCnt="0"/>
      <dgm:spPr/>
    </dgm:pt>
    <dgm:pt modelId="{92D5BB21-F959-4B04-833C-761228B6EB8C}" type="pres">
      <dgm:prSet presAssocID="{C7AEF7C1-13B8-4380-804B-913B98A5BEE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2BD252A-E6FA-4F75-A43F-3D57F7CF536A}" type="presOf" srcId="{4595EB88-88D5-4DF6-9C8E-67E7466AA26A}" destId="{9A20A64A-67DF-4437-B8D2-7741B27BB328}" srcOrd="0" destOrd="0" presId="urn:microsoft.com/office/officeart/2005/8/layout/hProcess9"/>
    <dgm:cxn modelId="{E2071941-F360-40B1-B1FE-BB0D3F215908}" type="presOf" srcId="{C7AEF7C1-13B8-4380-804B-913B98A5BEE7}" destId="{92D5BB21-F959-4B04-833C-761228B6EB8C}" srcOrd="0" destOrd="0" presId="urn:microsoft.com/office/officeart/2005/8/layout/hProcess9"/>
    <dgm:cxn modelId="{E7896665-88AF-40F3-83E7-9EDA78A05496}" srcId="{320D95FD-A8AF-40FC-9752-D63CED2073BC}" destId="{4BC918AE-9B73-493E-9C7E-307CEAC1243E}" srcOrd="0" destOrd="0" parTransId="{BB0ECCA9-A5DF-49E7-80F9-F5429D9D8C31}" sibTransId="{37E69BE1-34DB-45B3-9E63-71A549E76FBB}"/>
    <dgm:cxn modelId="{EA051170-8CC5-4363-9556-BB0B0658D433}" srcId="{320D95FD-A8AF-40FC-9752-D63CED2073BC}" destId="{F2799799-83BD-4626-A99C-93182E665225}" srcOrd="2" destOrd="0" parTransId="{6C9F99B9-11E6-4697-9F65-4F711005B9ED}" sibTransId="{F1C611CD-8C71-4B49-B8FA-FB4C19BE3853}"/>
    <dgm:cxn modelId="{E113FE7F-C477-477C-A5E7-05EFE0E9EE39}" srcId="{320D95FD-A8AF-40FC-9752-D63CED2073BC}" destId="{4595EB88-88D5-4DF6-9C8E-67E7466AA26A}" srcOrd="3" destOrd="0" parTransId="{F357E86A-8AC2-49F8-AE17-7004AFBCD9EF}" sibTransId="{B0FFB437-E928-478A-BD5B-60612C76EFD4}"/>
    <dgm:cxn modelId="{3B99EB92-B84C-4485-B676-B7FE1B9787EF}" type="presOf" srcId="{320D95FD-A8AF-40FC-9752-D63CED2073BC}" destId="{7A543396-9F64-43FF-837D-544AC78F5A4D}" srcOrd="0" destOrd="0" presId="urn:microsoft.com/office/officeart/2005/8/layout/hProcess9"/>
    <dgm:cxn modelId="{340EB5A5-4C06-4F0D-BC93-EA3D955744B5}" type="presOf" srcId="{F2799799-83BD-4626-A99C-93182E665225}" destId="{A3816F06-D35C-4AA7-8E82-42B2CB7FC965}" srcOrd="0" destOrd="0" presId="urn:microsoft.com/office/officeart/2005/8/layout/hProcess9"/>
    <dgm:cxn modelId="{7F9B87B1-F391-4033-A782-F392D1E8A121}" srcId="{320D95FD-A8AF-40FC-9752-D63CED2073BC}" destId="{C7AEF7C1-13B8-4380-804B-913B98A5BEE7}" srcOrd="4" destOrd="0" parTransId="{9664F429-ACEE-41EA-9AE4-12610BF85328}" sibTransId="{053F08CE-3B57-4DCF-8FCC-65159BCDDFC0}"/>
    <dgm:cxn modelId="{AEB916C9-408B-419D-BFFC-3FFFD8A8FA86}" srcId="{320D95FD-A8AF-40FC-9752-D63CED2073BC}" destId="{BB2A4D50-BDE3-44C7-8052-1B629B1AEC07}" srcOrd="1" destOrd="0" parTransId="{32EC6328-1C2E-46F5-B68A-1F0EE62AEE6E}" sibTransId="{18D2C763-5D35-4DF0-9486-B07D8701FE59}"/>
    <dgm:cxn modelId="{DBADB7C9-CA18-4298-A32A-50D524BEDDAB}" type="presOf" srcId="{4BC918AE-9B73-493E-9C7E-307CEAC1243E}" destId="{D7997117-698F-4C72-A323-D2BF14128E59}" srcOrd="0" destOrd="0" presId="urn:microsoft.com/office/officeart/2005/8/layout/hProcess9"/>
    <dgm:cxn modelId="{20D5B5FA-FCF6-49C8-9ED1-14BFF6333622}" type="presOf" srcId="{BB2A4D50-BDE3-44C7-8052-1B629B1AEC07}" destId="{59A801F0-1C20-4C67-BF4B-DB7AE178FE2D}" srcOrd="0" destOrd="0" presId="urn:microsoft.com/office/officeart/2005/8/layout/hProcess9"/>
    <dgm:cxn modelId="{D88DD7D8-8A6B-4345-91C9-9A18E0E94CBB}" type="presParOf" srcId="{7A543396-9F64-43FF-837D-544AC78F5A4D}" destId="{8A8D51A9-B4F8-4B83-8D77-BE93D3AD70B9}" srcOrd="0" destOrd="0" presId="urn:microsoft.com/office/officeart/2005/8/layout/hProcess9"/>
    <dgm:cxn modelId="{2C73CF13-35A6-4E61-BB8D-D70D3046262D}" type="presParOf" srcId="{7A543396-9F64-43FF-837D-544AC78F5A4D}" destId="{4EFF06CA-816D-401C-987A-EF3EC5F0F67F}" srcOrd="1" destOrd="0" presId="urn:microsoft.com/office/officeart/2005/8/layout/hProcess9"/>
    <dgm:cxn modelId="{81823796-EE67-4DD9-B91A-529A494FA0AA}" type="presParOf" srcId="{4EFF06CA-816D-401C-987A-EF3EC5F0F67F}" destId="{D7997117-698F-4C72-A323-D2BF14128E59}" srcOrd="0" destOrd="0" presId="urn:microsoft.com/office/officeart/2005/8/layout/hProcess9"/>
    <dgm:cxn modelId="{6C718802-EC4E-4B8D-A2D3-C5E15A9F99A0}" type="presParOf" srcId="{4EFF06CA-816D-401C-987A-EF3EC5F0F67F}" destId="{7D24F578-4E42-46F2-81C5-CA982731B184}" srcOrd="1" destOrd="0" presId="urn:microsoft.com/office/officeart/2005/8/layout/hProcess9"/>
    <dgm:cxn modelId="{71A4BBC8-F732-4F07-BD43-90CCC28F5002}" type="presParOf" srcId="{4EFF06CA-816D-401C-987A-EF3EC5F0F67F}" destId="{59A801F0-1C20-4C67-BF4B-DB7AE178FE2D}" srcOrd="2" destOrd="0" presId="urn:microsoft.com/office/officeart/2005/8/layout/hProcess9"/>
    <dgm:cxn modelId="{F773BA9D-92DC-4C7F-BDEF-1E00EFEC56CD}" type="presParOf" srcId="{4EFF06CA-816D-401C-987A-EF3EC5F0F67F}" destId="{264F0160-C27D-4CDE-A545-16C112962E40}" srcOrd="3" destOrd="0" presId="urn:microsoft.com/office/officeart/2005/8/layout/hProcess9"/>
    <dgm:cxn modelId="{05BB8B77-3271-4B13-AE45-839E48CCE9C1}" type="presParOf" srcId="{4EFF06CA-816D-401C-987A-EF3EC5F0F67F}" destId="{A3816F06-D35C-4AA7-8E82-42B2CB7FC965}" srcOrd="4" destOrd="0" presId="urn:microsoft.com/office/officeart/2005/8/layout/hProcess9"/>
    <dgm:cxn modelId="{B995C564-3B9F-4EBC-B00D-1747155E057D}" type="presParOf" srcId="{4EFF06CA-816D-401C-987A-EF3EC5F0F67F}" destId="{4D12030C-9984-4498-9933-C2B44889A695}" srcOrd="5" destOrd="0" presId="urn:microsoft.com/office/officeart/2005/8/layout/hProcess9"/>
    <dgm:cxn modelId="{4D031356-0981-4A6D-B2A7-9727589C844C}" type="presParOf" srcId="{4EFF06CA-816D-401C-987A-EF3EC5F0F67F}" destId="{9A20A64A-67DF-4437-B8D2-7741B27BB328}" srcOrd="6" destOrd="0" presId="urn:microsoft.com/office/officeart/2005/8/layout/hProcess9"/>
    <dgm:cxn modelId="{FC6394FA-DEB8-4406-B6A4-4984286CD2B5}" type="presParOf" srcId="{4EFF06CA-816D-401C-987A-EF3EC5F0F67F}" destId="{FCA4D4AD-71C6-4BC8-BC0E-9A2044BD3E22}" srcOrd="7" destOrd="0" presId="urn:microsoft.com/office/officeart/2005/8/layout/hProcess9"/>
    <dgm:cxn modelId="{407DCECF-88A8-4C0A-A16C-C14620F86D74}" type="presParOf" srcId="{4EFF06CA-816D-401C-987A-EF3EC5F0F67F}" destId="{92D5BB21-F959-4B04-833C-761228B6EB8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3FC38C-EAEC-480C-8A1A-D43470E49A5E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95D7A21A-EE9C-4678-A442-4BD07BEF3439}">
      <dgm:prSet phldrT="[Text]" custT="1"/>
      <dgm:spPr/>
      <dgm:t>
        <a:bodyPr/>
        <a:lstStyle/>
        <a:p>
          <a:r>
            <a:rPr lang="en-US" sz="1800"/>
            <a:t>Perangkat Prototipe</a:t>
          </a:r>
          <a:endParaRPr lang="en-ID" sz="1800"/>
        </a:p>
      </dgm:t>
    </dgm:pt>
    <dgm:pt modelId="{8385543C-5386-47BB-8C75-18B1C1E4B650}" type="parTrans" cxnId="{5CDDC1D4-22A6-46D8-AE79-A31FF4E2C1D0}">
      <dgm:prSet/>
      <dgm:spPr/>
      <dgm:t>
        <a:bodyPr/>
        <a:lstStyle/>
        <a:p>
          <a:endParaRPr lang="en-ID"/>
        </a:p>
      </dgm:t>
    </dgm:pt>
    <dgm:pt modelId="{6A5B29A4-9D55-45CA-B92A-A9937F57D077}" type="sibTrans" cxnId="{5CDDC1D4-22A6-46D8-AE79-A31FF4E2C1D0}">
      <dgm:prSet/>
      <dgm:spPr/>
      <dgm:t>
        <a:bodyPr/>
        <a:lstStyle/>
        <a:p>
          <a:endParaRPr lang="en-ID"/>
        </a:p>
      </dgm:t>
    </dgm:pt>
    <dgm:pt modelId="{B69D9B36-DFA4-450C-AC16-417574C88D83}">
      <dgm:prSet phldrT="[Text]" custT="1"/>
      <dgm:spPr/>
      <dgm:t>
        <a:bodyPr/>
        <a:lstStyle/>
        <a:p>
          <a:r>
            <a:rPr lang="en-US" sz="1800" i="1"/>
            <a:t>LCD Monitoring</a:t>
          </a:r>
          <a:endParaRPr lang="en-ID" sz="1800" i="1"/>
        </a:p>
      </dgm:t>
    </dgm:pt>
    <dgm:pt modelId="{B174AB6F-CC3D-4FD3-829E-305FACAA5C06}" type="parTrans" cxnId="{5FA61DB7-9BCB-43F2-AB42-B205525B7AA1}">
      <dgm:prSet/>
      <dgm:spPr/>
      <dgm:t>
        <a:bodyPr/>
        <a:lstStyle/>
        <a:p>
          <a:endParaRPr lang="en-ID"/>
        </a:p>
      </dgm:t>
    </dgm:pt>
    <dgm:pt modelId="{C26EF3E8-C375-4897-9A6D-C2124AE39FA4}" type="sibTrans" cxnId="{5FA61DB7-9BCB-43F2-AB42-B205525B7AA1}">
      <dgm:prSet/>
      <dgm:spPr/>
      <dgm:t>
        <a:bodyPr/>
        <a:lstStyle/>
        <a:p>
          <a:endParaRPr lang="en-ID"/>
        </a:p>
      </dgm:t>
    </dgm:pt>
    <dgm:pt modelId="{6782A478-C9EF-4DFE-8554-75C7E333D72B}">
      <dgm:prSet phldrT="[Text]" custT="1"/>
      <dgm:spPr/>
      <dgm:t>
        <a:bodyPr/>
        <a:lstStyle/>
        <a:p>
          <a:r>
            <a:rPr lang="en-US" sz="1800" i="1"/>
            <a:t>Switches &amp; Reset Button</a:t>
          </a:r>
          <a:endParaRPr lang="en-ID" sz="1800" i="1"/>
        </a:p>
      </dgm:t>
    </dgm:pt>
    <dgm:pt modelId="{B77CF3CC-B109-4940-B170-13A8CF1E56D6}" type="parTrans" cxnId="{FFF7FE56-1332-4248-BD23-A256C064FECA}">
      <dgm:prSet/>
      <dgm:spPr/>
      <dgm:t>
        <a:bodyPr/>
        <a:lstStyle/>
        <a:p>
          <a:endParaRPr lang="en-ID"/>
        </a:p>
      </dgm:t>
    </dgm:pt>
    <dgm:pt modelId="{33DFE598-B46A-4533-9E25-21297225135F}" type="sibTrans" cxnId="{FFF7FE56-1332-4248-BD23-A256C064FECA}">
      <dgm:prSet/>
      <dgm:spPr/>
      <dgm:t>
        <a:bodyPr/>
        <a:lstStyle/>
        <a:p>
          <a:endParaRPr lang="en-ID"/>
        </a:p>
      </dgm:t>
    </dgm:pt>
    <dgm:pt modelId="{A6CC8D23-0258-4565-9AF5-C5172D8E2BC2}">
      <dgm:prSet phldrT="[Text]" custT="1"/>
      <dgm:spPr/>
      <dgm:t>
        <a:bodyPr/>
        <a:lstStyle/>
        <a:p>
          <a:r>
            <a:rPr lang="en-US" sz="1800"/>
            <a:t>Bot Telegram </a:t>
          </a:r>
          <a:r>
            <a:rPr lang="en-US" sz="1800" i="1"/>
            <a:t>Monitoring</a:t>
          </a:r>
          <a:endParaRPr lang="en-ID" sz="1800" i="1"/>
        </a:p>
      </dgm:t>
    </dgm:pt>
    <dgm:pt modelId="{33D44AA9-AD45-4A59-AE2C-66512ED2E8FC}" type="parTrans" cxnId="{8521FEC0-93C5-49A4-8F52-F583E0339A06}">
      <dgm:prSet/>
      <dgm:spPr/>
      <dgm:t>
        <a:bodyPr/>
        <a:lstStyle/>
        <a:p>
          <a:endParaRPr lang="en-ID"/>
        </a:p>
      </dgm:t>
    </dgm:pt>
    <dgm:pt modelId="{4F9A4D04-F6E4-4017-BA47-19D47206DAF7}" type="sibTrans" cxnId="{8521FEC0-93C5-49A4-8F52-F583E0339A06}">
      <dgm:prSet/>
      <dgm:spPr/>
      <dgm:t>
        <a:bodyPr/>
        <a:lstStyle/>
        <a:p>
          <a:endParaRPr lang="en-ID"/>
        </a:p>
      </dgm:t>
    </dgm:pt>
    <dgm:pt modelId="{A2435637-7E71-423F-ADF4-730B4F3F96A4}">
      <dgm:prSet custT="1"/>
      <dgm:spPr/>
      <dgm:t>
        <a:bodyPr/>
        <a:lstStyle/>
        <a:p>
          <a:r>
            <a:rPr lang="en-US" sz="1800"/>
            <a:t>Bot Telegram</a:t>
          </a:r>
          <a:br>
            <a:rPr lang="en-US" sz="1800"/>
          </a:br>
          <a:r>
            <a:rPr lang="en-US" sz="1800" i="1"/>
            <a:t>Scheduling</a:t>
          </a:r>
          <a:endParaRPr lang="en-ID" sz="1800"/>
        </a:p>
      </dgm:t>
    </dgm:pt>
    <dgm:pt modelId="{6C70F35F-7A35-4EE5-A492-4C0D9213E454}" type="parTrans" cxnId="{FBFA976B-8F01-4A25-BF8D-C771646DE187}">
      <dgm:prSet/>
      <dgm:spPr/>
      <dgm:t>
        <a:bodyPr/>
        <a:lstStyle/>
        <a:p>
          <a:endParaRPr lang="en-ID"/>
        </a:p>
      </dgm:t>
    </dgm:pt>
    <dgm:pt modelId="{B8616F64-3E0B-42D9-B13C-84C13053DCCE}" type="sibTrans" cxnId="{FBFA976B-8F01-4A25-BF8D-C771646DE187}">
      <dgm:prSet/>
      <dgm:spPr/>
      <dgm:t>
        <a:bodyPr/>
        <a:lstStyle/>
        <a:p>
          <a:endParaRPr lang="en-ID"/>
        </a:p>
      </dgm:t>
    </dgm:pt>
    <dgm:pt modelId="{109A4ABC-08E5-474D-842E-2F02DAFCF290}" type="pres">
      <dgm:prSet presAssocID="{523FC38C-EAEC-480C-8A1A-D43470E49A5E}" presName="Name0" presStyleCnt="0">
        <dgm:presLayoutVars>
          <dgm:dir/>
          <dgm:resizeHandles val="exact"/>
        </dgm:presLayoutVars>
      </dgm:prSet>
      <dgm:spPr/>
    </dgm:pt>
    <dgm:pt modelId="{37E672FA-44AE-4AC3-B488-DC5497A286F2}" type="pres">
      <dgm:prSet presAssocID="{95D7A21A-EE9C-4678-A442-4BD07BEF3439}" presName="compNode" presStyleCnt="0"/>
      <dgm:spPr/>
    </dgm:pt>
    <dgm:pt modelId="{19E84620-A69F-4CE0-984A-3CA2E8264382}" type="pres">
      <dgm:prSet presAssocID="{95D7A21A-EE9C-4678-A442-4BD07BEF3439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309" t="-8025" r="-2309" b="-37113"/>
          </a:stretch>
        </a:blipFill>
      </dgm:spPr>
    </dgm:pt>
    <dgm:pt modelId="{7D04412A-0849-4407-A134-CD267D3C0BC5}" type="pres">
      <dgm:prSet presAssocID="{95D7A21A-EE9C-4678-A442-4BD07BEF3439}" presName="textRect" presStyleLbl="revTx" presStyleIdx="0" presStyleCnt="5">
        <dgm:presLayoutVars>
          <dgm:bulletEnabled val="1"/>
        </dgm:presLayoutVars>
      </dgm:prSet>
      <dgm:spPr/>
    </dgm:pt>
    <dgm:pt modelId="{EA0BC7F7-8DD8-4FE1-AC2D-110EA9376E88}" type="pres">
      <dgm:prSet presAssocID="{6A5B29A4-9D55-45CA-B92A-A9937F57D077}" presName="sibTrans" presStyleLbl="sibTrans2D1" presStyleIdx="0" presStyleCnt="0"/>
      <dgm:spPr/>
    </dgm:pt>
    <dgm:pt modelId="{15C1A6F8-74A8-4522-A112-6C8BC0AD802E}" type="pres">
      <dgm:prSet presAssocID="{B69D9B36-DFA4-450C-AC16-417574C88D83}" presName="compNode" presStyleCnt="0"/>
      <dgm:spPr/>
    </dgm:pt>
    <dgm:pt modelId="{A402F4F5-34F5-4E06-81A0-70AB3CB15473}" type="pres">
      <dgm:prSet presAssocID="{B69D9B36-DFA4-450C-AC16-417574C88D83}" presName="pictRect" presStyleLbl="node1" presStyleIdx="1" presStyleCnt="5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C5E8EB3A-FD9F-44FF-9E2D-420DB3A1D65E}" type="pres">
      <dgm:prSet presAssocID="{B69D9B36-DFA4-450C-AC16-417574C88D83}" presName="textRect" presStyleLbl="revTx" presStyleIdx="1" presStyleCnt="5">
        <dgm:presLayoutVars>
          <dgm:bulletEnabled val="1"/>
        </dgm:presLayoutVars>
      </dgm:prSet>
      <dgm:spPr/>
    </dgm:pt>
    <dgm:pt modelId="{EE3E57EC-C303-4239-AAE8-1A437EC0F2D8}" type="pres">
      <dgm:prSet presAssocID="{C26EF3E8-C375-4897-9A6D-C2124AE39FA4}" presName="sibTrans" presStyleLbl="sibTrans2D1" presStyleIdx="0" presStyleCnt="0"/>
      <dgm:spPr/>
    </dgm:pt>
    <dgm:pt modelId="{D4C41114-2003-4B4F-A19D-7DF2AB4E09F0}" type="pres">
      <dgm:prSet presAssocID="{6782A478-C9EF-4DFE-8554-75C7E333D72B}" presName="compNode" presStyleCnt="0"/>
      <dgm:spPr/>
    </dgm:pt>
    <dgm:pt modelId="{82560AAC-15AB-4C36-ABEE-AE817F3F6AF4}" type="pres">
      <dgm:prSet presAssocID="{6782A478-C9EF-4DFE-8554-75C7E333D72B}" presName="pictRect" presStyleLbl="node1" presStyleIdx="2" presStyleCnt="5"/>
      <dgm:spPr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</dgm:spPr>
    </dgm:pt>
    <dgm:pt modelId="{E2EFD3D3-DBD7-43DB-927E-F843BEF859E0}" type="pres">
      <dgm:prSet presAssocID="{6782A478-C9EF-4DFE-8554-75C7E333D72B}" presName="textRect" presStyleLbl="revTx" presStyleIdx="2" presStyleCnt="5">
        <dgm:presLayoutVars>
          <dgm:bulletEnabled val="1"/>
        </dgm:presLayoutVars>
      </dgm:prSet>
      <dgm:spPr/>
    </dgm:pt>
    <dgm:pt modelId="{BB57862E-423D-485B-BB58-CB0C3B454766}" type="pres">
      <dgm:prSet presAssocID="{33DFE598-B46A-4533-9E25-21297225135F}" presName="sibTrans" presStyleLbl="sibTrans2D1" presStyleIdx="0" presStyleCnt="0"/>
      <dgm:spPr/>
    </dgm:pt>
    <dgm:pt modelId="{8C4780F5-23E2-46AD-A75E-284106CCD708}" type="pres">
      <dgm:prSet presAssocID="{A6CC8D23-0258-4565-9AF5-C5172D8E2BC2}" presName="compNode" presStyleCnt="0"/>
      <dgm:spPr/>
    </dgm:pt>
    <dgm:pt modelId="{24166812-8F99-4D1C-9FE4-0BC31458E138}" type="pres">
      <dgm:prSet presAssocID="{A6CC8D23-0258-4565-9AF5-C5172D8E2BC2}" presName="pictRect" presStyleLbl="node1" presStyleIdx="3" presStyleCnt="5"/>
      <dgm:spPr>
        <a:blipFill dpi="0" rotWithShape="1">
          <a:blip xmlns:r="http://schemas.openxmlformats.org/officeDocument/2006/relationships" r:embed="rId4"/>
          <a:srcRect/>
          <a:stretch>
            <a:fillRect l="-15032" t="1322" r="-56936" b="-1322"/>
          </a:stretch>
        </a:blipFill>
      </dgm:spPr>
    </dgm:pt>
    <dgm:pt modelId="{8D5F33A9-D07F-4524-AE58-AC9745FB89FB}" type="pres">
      <dgm:prSet presAssocID="{A6CC8D23-0258-4565-9AF5-C5172D8E2BC2}" presName="textRect" presStyleLbl="revTx" presStyleIdx="3" presStyleCnt="5" custLinFactY="35065" custLinFactNeighborX="-1269" custLinFactNeighborY="100000">
        <dgm:presLayoutVars>
          <dgm:bulletEnabled val="1"/>
        </dgm:presLayoutVars>
      </dgm:prSet>
      <dgm:spPr/>
    </dgm:pt>
    <dgm:pt modelId="{3573F8E6-8A58-481F-9F9B-2269366A7B55}" type="pres">
      <dgm:prSet presAssocID="{4F9A4D04-F6E4-4017-BA47-19D47206DAF7}" presName="sibTrans" presStyleLbl="sibTrans2D1" presStyleIdx="0" presStyleCnt="0"/>
      <dgm:spPr/>
    </dgm:pt>
    <dgm:pt modelId="{AE180E7A-E98D-432A-B3B5-C00C4E63866E}" type="pres">
      <dgm:prSet presAssocID="{A2435637-7E71-423F-ADF4-730B4F3F96A4}" presName="compNode" presStyleCnt="0"/>
      <dgm:spPr/>
    </dgm:pt>
    <dgm:pt modelId="{F5DE0AB3-4611-46DC-9E56-4D0091A64226}" type="pres">
      <dgm:prSet presAssocID="{A2435637-7E71-423F-ADF4-730B4F3F96A4}" presName="pictRect" presStyleLbl="node1" presStyleIdx="4" presStyleCnt="5"/>
      <dgm:spPr>
        <a:blipFill rotWithShape="1">
          <a:blip xmlns:r="http://schemas.openxmlformats.org/officeDocument/2006/relationships" r:embed="rId5"/>
          <a:srcRect/>
          <a:stretch>
            <a:fillRect l="-17000" r="-17000"/>
          </a:stretch>
        </a:blipFill>
      </dgm:spPr>
    </dgm:pt>
    <dgm:pt modelId="{2FDC40AC-4ED6-488B-852D-8830DDB5455C}" type="pres">
      <dgm:prSet presAssocID="{A2435637-7E71-423F-ADF4-730B4F3F96A4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1254F30D-DBCA-4772-98F0-9CDC293BA38A}" type="presOf" srcId="{6A5B29A4-9D55-45CA-B92A-A9937F57D077}" destId="{EA0BC7F7-8DD8-4FE1-AC2D-110EA9376E88}" srcOrd="0" destOrd="0" presId="urn:microsoft.com/office/officeart/2005/8/layout/pList1"/>
    <dgm:cxn modelId="{21310727-10F8-4CBE-877A-52B646DEB930}" type="presOf" srcId="{B69D9B36-DFA4-450C-AC16-417574C88D83}" destId="{C5E8EB3A-FD9F-44FF-9E2D-420DB3A1D65E}" srcOrd="0" destOrd="0" presId="urn:microsoft.com/office/officeart/2005/8/layout/pList1"/>
    <dgm:cxn modelId="{C901A76A-3AAC-48C6-9CDD-6ECBB291734D}" type="presOf" srcId="{4F9A4D04-F6E4-4017-BA47-19D47206DAF7}" destId="{3573F8E6-8A58-481F-9F9B-2269366A7B55}" srcOrd="0" destOrd="0" presId="urn:microsoft.com/office/officeart/2005/8/layout/pList1"/>
    <dgm:cxn modelId="{FBFA976B-8F01-4A25-BF8D-C771646DE187}" srcId="{523FC38C-EAEC-480C-8A1A-D43470E49A5E}" destId="{A2435637-7E71-423F-ADF4-730B4F3F96A4}" srcOrd="4" destOrd="0" parTransId="{6C70F35F-7A35-4EE5-A492-4C0D9213E454}" sibTransId="{B8616F64-3E0B-42D9-B13C-84C13053DCCE}"/>
    <dgm:cxn modelId="{A3211D4E-4834-48A7-849E-4A7CF301EC41}" type="presOf" srcId="{A6CC8D23-0258-4565-9AF5-C5172D8E2BC2}" destId="{8D5F33A9-D07F-4524-AE58-AC9745FB89FB}" srcOrd="0" destOrd="0" presId="urn:microsoft.com/office/officeart/2005/8/layout/pList1"/>
    <dgm:cxn modelId="{FFF7FE56-1332-4248-BD23-A256C064FECA}" srcId="{523FC38C-EAEC-480C-8A1A-D43470E49A5E}" destId="{6782A478-C9EF-4DFE-8554-75C7E333D72B}" srcOrd="2" destOrd="0" parTransId="{B77CF3CC-B109-4940-B170-13A8CF1E56D6}" sibTransId="{33DFE598-B46A-4533-9E25-21297225135F}"/>
    <dgm:cxn modelId="{5409567D-1D1E-4C37-A3AD-701D798E1688}" type="presOf" srcId="{33DFE598-B46A-4533-9E25-21297225135F}" destId="{BB57862E-423D-485B-BB58-CB0C3B454766}" srcOrd="0" destOrd="0" presId="urn:microsoft.com/office/officeart/2005/8/layout/pList1"/>
    <dgm:cxn modelId="{93194083-3D74-4519-A0B8-5240D339552D}" type="presOf" srcId="{523FC38C-EAEC-480C-8A1A-D43470E49A5E}" destId="{109A4ABC-08E5-474D-842E-2F02DAFCF290}" srcOrd="0" destOrd="0" presId="urn:microsoft.com/office/officeart/2005/8/layout/pList1"/>
    <dgm:cxn modelId="{5FA61DB7-9BCB-43F2-AB42-B205525B7AA1}" srcId="{523FC38C-EAEC-480C-8A1A-D43470E49A5E}" destId="{B69D9B36-DFA4-450C-AC16-417574C88D83}" srcOrd="1" destOrd="0" parTransId="{B174AB6F-CC3D-4FD3-829E-305FACAA5C06}" sibTransId="{C26EF3E8-C375-4897-9A6D-C2124AE39FA4}"/>
    <dgm:cxn modelId="{8521FEC0-93C5-49A4-8F52-F583E0339A06}" srcId="{523FC38C-EAEC-480C-8A1A-D43470E49A5E}" destId="{A6CC8D23-0258-4565-9AF5-C5172D8E2BC2}" srcOrd="3" destOrd="0" parTransId="{33D44AA9-AD45-4A59-AE2C-66512ED2E8FC}" sibTransId="{4F9A4D04-F6E4-4017-BA47-19D47206DAF7}"/>
    <dgm:cxn modelId="{738396D0-1ED3-413B-A74C-141A107B5D3B}" type="presOf" srcId="{C26EF3E8-C375-4897-9A6D-C2124AE39FA4}" destId="{EE3E57EC-C303-4239-AAE8-1A437EC0F2D8}" srcOrd="0" destOrd="0" presId="urn:microsoft.com/office/officeart/2005/8/layout/pList1"/>
    <dgm:cxn modelId="{350744D1-FB1B-4121-AD71-40138C9F7933}" type="presOf" srcId="{95D7A21A-EE9C-4678-A442-4BD07BEF3439}" destId="{7D04412A-0849-4407-A134-CD267D3C0BC5}" srcOrd="0" destOrd="0" presId="urn:microsoft.com/office/officeart/2005/8/layout/pList1"/>
    <dgm:cxn modelId="{BB115AD4-DE78-4239-8022-B93D57E626AF}" type="presOf" srcId="{A2435637-7E71-423F-ADF4-730B4F3F96A4}" destId="{2FDC40AC-4ED6-488B-852D-8830DDB5455C}" srcOrd="0" destOrd="0" presId="urn:microsoft.com/office/officeart/2005/8/layout/pList1"/>
    <dgm:cxn modelId="{5CDDC1D4-22A6-46D8-AE79-A31FF4E2C1D0}" srcId="{523FC38C-EAEC-480C-8A1A-D43470E49A5E}" destId="{95D7A21A-EE9C-4678-A442-4BD07BEF3439}" srcOrd="0" destOrd="0" parTransId="{8385543C-5386-47BB-8C75-18B1C1E4B650}" sibTransId="{6A5B29A4-9D55-45CA-B92A-A9937F57D077}"/>
    <dgm:cxn modelId="{BA2FEAF3-6A8E-4BE5-A0BB-18F3CC898584}" type="presOf" srcId="{6782A478-C9EF-4DFE-8554-75C7E333D72B}" destId="{E2EFD3D3-DBD7-43DB-927E-F843BEF859E0}" srcOrd="0" destOrd="0" presId="urn:microsoft.com/office/officeart/2005/8/layout/pList1"/>
    <dgm:cxn modelId="{89913802-506A-4DD7-9A0D-B591AC31D590}" type="presParOf" srcId="{109A4ABC-08E5-474D-842E-2F02DAFCF290}" destId="{37E672FA-44AE-4AC3-B488-DC5497A286F2}" srcOrd="0" destOrd="0" presId="urn:microsoft.com/office/officeart/2005/8/layout/pList1"/>
    <dgm:cxn modelId="{1595639B-03B4-427D-9F29-62CB6C24F47F}" type="presParOf" srcId="{37E672FA-44AE-4AC3-B488-DC5497A286F2}" destId="{19E84620-A69F-4CE0-984A-3CA2E8264382}" srcOrd="0" destOrd="0" presId="urn:microsoft.com/office/officeart/2005/8/layout/pList1"/>
    <dgm:cxn modelId="{DBC3C7B1-3719-4146-B1E7-02675929078C}" type="presParOf" srcId="{37E672FA-44AE-4AC3-B488-DC5497A286F2}" destId="{7D04412A-0849-4407-A134-CD267D3C0BC5}" srcOrd="1" destOrd="0" presId="urn:microsoft.com/office/officeart/2005/8/layout/pList1"/>
    <dgm:cxn modelId="{D4891930-9F1E-4D58-96BB-91106330E004}" type="presParOf" srcId="{109A4ABC-08E5-474D-842E-2F02DAFCF290}" destId="{EA0BC7F7-8DD8-4FE1-AC2D-110EA9376E88}" srcOrd="1" destOrd="0" presId="urn:microsoft.com/office/officeart/2005/8/layout/pList1"/>
    <dgm:cxn modelId="{A009C634-2C54-49F4-8648-443AB02C030B}" type="presParOf" srcId="{109A4ABC-08E5-474D-842E-2F02DAFCF290}" destId="{15C1A6F8-74A8-4522-A112-6C8BC0AD802E}" srcOrd="2" destOrd="0" presId="urn:microsoft.com/office/officeart/2005/8/layout/pList1"/>
    <dgm:cxn modelId="{3C820EAF-E0DF-4AB0-ADFE-23E4DF7A9486}" type="presParOf" srcId="{15C1A6F8-74A8-4522-A112-6C8BC0AD802E}" destId="{A402F4F5-34F5-4E06-81A0-70AB3CB15473}" srcOrd="0" destOrd="0" presId="urn:microsoft.com/office/officeart/2005/8/layout/pList1"/>
    <dgm:cxn modelId="{0D2C43A1-8BB8-4DFC-976B-131E7E55D8E1}" type="presParOf" srcId="{15C1A6F8-74A8-4522-A112-6C8BC0AD802E}" destId="{C5E8EB3A-FD9F-44FF-9E2D-420DB3A1D65E}" srcOrd="1" destOrd="0" presId="urn:microsoft.com/office/officeart/2005/8/layout/pList1"/>
    <dgm:cxn modelId="{4BBBBBFA-C47B-4D59-B102-A7F6C010758E}" type="presParOf" srcId="{109A4ABC-08E5-474D-842E-2F02DAFCF290}" destId="{EE3E57EC-C303-4239-AAE8-1A437EC0F2D8}" srcOrd="3" destOrd="0" presId="urn:microsoft.com/office/officeart/2005/8/layout/pList1"/>
    <dgm:cxn modelId="{69C5D606-2A4C-4B54-951B-0579ABA84AA9}" type="presParOf" srcId="{109A4ABC-08E5-474D-842E-2F02DAFCF290}" destId="{D4C41114-2003-4B4F-A19D-7DF2AB4E09F0}" srcOrd="4" destOrd="0" presId="urn:microsoft.com/office/officeart/2005/8/layout/pList1"/>
    <dgm:cxn modelId="{4194E5B5-CE07-409B-9896-5C19AEDB5701}" type="presParOf" srcId="{D4C41114-2003-4B4F-A19D-7DF2AB4E09F0}" destId="{82560AAC-15AB-4C36-ABEE-AE817F3F6AF4}" srcOrd="0" destOrd="0" presId="urn:microsoft.com/office/officeart/2005/8/layout/pList1"/>
    <dgm:cxn modelId="{DE250D3F-2A8A-422E-855B-E04AF3BC3FED}" type="presParOf" srcId="{D4C41114-2003-4B4F-A19D-7DF2AB4E09F0}" destId="{E2EFD3D3-DBD7-43DB-927E-F843BEF859E0}" srcOrd="1" destOrd="0" presId="urn:microsoft.com/office/officeart/2005/8/layout/pList1"/>
    <dgm:cxn modelId="{2C237B62-8936-4841-984D-8AF5A3D01CD1}" type="presParOf" srcId="{109A4ABC-08E5-474D-842E-2F02DAFCF290}" destId="{BB57862E-423D-485B-BB58-CB0C3B454766}" srcOrd="5" destOrd="0" presId="urn:microsoft.com/office/officeart/2005/8/layout/pList1"/>
    <dgm:cxn modelId="{D2555A33-2B6B-4498-BECF-B7CC4228D5D4}" type="presParOf" srcId="{109A4ABC-08E5-474D-842E-2F02DAFCF290}" destId="{8C4780F5-23E2-46AD-A75E-284106CCD708}" srcOrd="6" destOrd="0" presId="urn:microsoft.com/office/officeart/2005/8/layout/pList1"/>
    <dgm:cxn modelId="{FBEABCC0-B229-4B6A-B881-7BEC25A97F2D}" type="presParOf" srcId="{8C4780F5-23E2-46AD-A75E-284106CCD708}" destId="{24166812-8F99-4D1C-9FE4-0BC31458E138}" srcOrd="0" destOrd="0" presId="urn:microsoft.com/office/officeart/2005/8/layout/pList1"/>
    <dgm:cxn modelId="{010F6186-2D2C-48AD-B7D7-282BE318B90D}" type="presParOf" srcId="{8C4780F5-23E2-46AD-A75E-284106CCD708}" destId="{8D5F33A9-D07F-4524-AE58-AC9745FB89FB}" srcOrd="1" destOrd="0" presId="urn:microsoft.com/office/officeart/2005/8/layout/pList1"/>
    <dgm:cxn modelId="{9E37A7BA-1E0F-4C3D-ACC9-824402C86E71}" type="presParOf" srcId="{109A4ABC-08E5-474D-842E-2F02DAFCF290}" destId="{3573F8E6-8A58-481F-9F9B-2269366A7B55}" srcOrd="7" destOrd="0" presId="urn:microsoft.com/office/officeart/2005/8/layout/pList1"/>
    <dgm:cxn modelId="{7FFF25B5-DFE6-46EA-9924-BDFF1CCED19F}" type="presParOf" srcId="{109A4ABC-08E5-474D-842E-2F02DAFCF290}" destId="{AE180E7A-E98D-432A-B3B5-C00C4E63866E}" srcOrd="8" destOrd="0" presId="urn:microsoft.com/office/officeart/2005/8/layout/pList1"/>
    <dgm:cxn modelId="{8F04BC3A-A6DC-4D5F-9211-907541BE5B22}" type="presParOf" srcId="{AE180E7A-E98D-432A-B3B5-C00C4E63866E}" destId="{F5DE0AB3-4611-46DC-9E56-4D0091A64226}" srcOrd="0" destOrd="0" presId="urn:microsoft.com/office/officeart/2005/8/layout/pList1"/>
    <dgm:cxn modelId="{5709A0D0-D784-4F35-A399-D9BDA82F4468}" type="presParOf" srcId="{AE180E7A-E98D-432A-B3B5-C00C4E63866E}" destId="{2FDC40AC-4ED6-488B-852D-8830DDB5455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D51A9-B4F8-4B83-8D77-BE93D3AD70B9}">
      <dsp:nvSpPr>
        <dsp:cNvPr id="0" name=""/>
        <dsp:cNvSpPr/>
      </dsp:nvSpPr>
      <dsp:spPr>
        <a:xfrm>
          <a:off x="0" y="0"/>
          <a:ext cx="11788871" cy="5418667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97117-698F-4C72-A323-D2BF14128E59}">
      <dsp:nvSpPr>
        <dsp:cNvPr id="0" name=""/>
        <dsp:cNvSpPr/>
      </dsp:nvSpPr>
      <dsp:spPr>
        <a:xfrm>
          <a:off x="3453" y="1625600"/>
          <a:ext cx="2079171" cy="2167466"/>
        </a:xfrm>
        <a:prstGeom prst="roundRect">
          <a:avLst/>
        </a:prstGeom>
        <a:blipFill rotWithShape="0">
          <a:blip xmlns:r="http://schemas.openxmlformats.org/officeDocument/2006/relationships" r:embed="rId1"/>
          <a:srcRect/>
          <a:stretch>
            <a:fillRect l="-37000" r="-37000"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6500" kern="1200"/>
        </a:p>
      </dsp:txBody>
      <dsp:txXfrm>
        <a:off x="104950" y="1727097"/>
        <a:ext cx="1876177" cy="1964472"/>
      </dsp:txXfrm>
    </dsp:sp>
    <dsp:sp modelId="{59A801F0-1C20-4C67-BF4B-DB7AE178FE2D}">
      <dsp:nvSpPr>
        <dsp:cNvPr id="0" name=""/>
        <dsp:cNvSpPr/>
      </dsp:nvSpPr>
      <dsp:spPr>
        <a:xfrm>
          <a:off x="2429153" y="1625600"/>
          <a:ext cx="2079171" cy="2167466"/>
        </a:xfrm>
        <a:prstGeom prst="roundRect">
          <a:avLst/>
        </a:prstGeom>
        <a:blipFill rotWithShape="0">
          <a:blip xmlns:r="http://schemas.openxmlformats.org/officeDocument/2006/relationships" r:embed="rId2"/>
          <a:srcRect/>
          <a:stretch>
            <a:fillRect l="-40000" r="-40000"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6500" kern="1200"/>
        </a:p>
      </dsp:txBody>
      <dsp:txXfrm>
        <a:off x="2530650" y="1727097"/>
        <a:ext cx="1876177" cy="1964472"/>
      </dsp:txXfrm>
    </dsp:sp>
    <dsp:sp modelId="{A3816F06-D35C-4AA7-8E82-42B2CB7FC965}">
      <dsp:nvSpPr>
        <dsp:cNvPr id="0" name=""/>
        <dsp:cNvSpPr/>
      </dsp:nvSpPr>
      <dsp:spPr>
        <a:xfrm>
          <a:off x="4854852" y="1625600"/>
          <a:ext cx="2079171" cy="2167466"/>
        </a:xfrm>
        <a:prstGeom prst="roundRect">
          <a:avLst/>
        </a:prstGeom>
        <a:blipFill dpi="0" rotWithShape="0">
          <a:blip xmlns:r="http://schemas.openxmlformats.org/officeDocument/2006/relationships" r:embed="rId3"/>
          <a:srcRect/>
          <a:stretch>
            <a:fillRect l="-36697" r="-50883"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6500" kern="1200"/>
        </a:p>
      </dsp:txBody>
      <dsp:txXfrm>
        <a:off x="4956349" y="1727097"/>
        <a:ext cx="1876177" cy="1964472"/>
      </dsp:txXfrm>
    </dsp:sp>
    <dsp:sp modelId="{9A20A64A-67DF-4437-B8D2-7741B27BB328}">
      <dsp:nvSpPr>
        <dsp:cNvPr id="0" name=""/>
        <dsp:cNvSpPr/>
      </dsp:nvSpPr>
      <dsp:spPr>
        <a:xfrm>
          <a:off x="7280552" y="1625600"/>
          <a:ext cx="2079171" cy="2167466"/>
        </a:xfrm>
        <a:prstGeom prst="roundRect">
          <a:avLst/>
        </a:prstGeom>
        <a:blipFill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6500" kern="1200"/>
        </a:p>
      </dsp:txBody>
      <dsp:txXfrm>
        <a:off x="7382049" y="1727097"/>
        <a:ext cx="1876177" cy="1964472"/>
      </dsp:txXfrm>
    </dsp:sp>
    <dsp:sp modelId="{92D5BB21-F959-4B04-833C-761228B6EB8C}">
      <dsp:nvSpPr>
        <dsp:cNvPr id="0" name=""/>
        <dsp:cNvSpPr/>
      </dsp:nvSpPr>
      <dsp:spPr>
        <a:xfrm>
          <a:off x="9706252" y="1625600"/>
          <a:ext cx="2079171" cy="2167466"/>
        </a:xfrm>
        <a:prstGeom prst="roundRect">
          <a:avLst/>
        </a:prstGeom>
        <a:blipFill dpi="0" rotWithShape="0">
          <a:blip xmlns:r="http://schemas.openxmlformats.org/officeDocument/2006/relationships" r:embed="rId5"/>
          <a:srcRect/>
          <a:stretch>
            <a:fillRect l="-45477" r="-41693"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6500" kern="1200"/>
        </a:p>
      </dsp:txBody>
      <dsp:txXfrm>
        <a:off x="9807749" y="1727097"/>
        <a:ext cx="1876177" cy="1964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84620-A69F-4CE0-984A-3CA2E8264382}">
      <dsp:nvSpPr>
        <dsp:cNvPr id="0" name=""/>
        <dsp:cNvSpPr/>
      </dsp:nvSpPr>
      <dsp:spPr>
        <a:xfrm>
          <a:off x="949596" y="63"/>
          <a:ext cx="2323771" cy="1601078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309" t="-8025" r="-2309" b="-37113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4412A-0849-4407-A134-CD267D3C0BC5}">
      <dsp:nvSpPr>
        <dsp:cNvPr id="0" name=""/>
        <dsp:cNvSpPr/>
      </dsp:nvSpPr>
      <dsp:spPr>
        <a:xfrm>
          <a:off x="949596" y="1601141"/>
          <a:ext cx="2323771" cy="862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Perangkat Prototipe</a:t>
          </a:r>
          <a:endParaRPr lang="en-ID" sz="1800" kern="1200"/>
        </a:p>
      </dsp:txBody>
      <dsp:txXfrm>
        <a:off x="949596" y="1601141"/>
        <a:ext cx="2323771" cy="862119"/>
      </dsp:txXfrm>
    </dsp:sp>
    <dsp:sp modelId="{A402F4F5-34F5-4E06-81A0-70AB3CB15473}">
      <dsp:nvSpPr>
        <dsp:cNvPr id="0" name=""/>
        <dsp:cNvSpPr/>
      </dsp:nvSpPr>
      <dsp:spPr>
        <a:xfrm>
          <a:off x="3505842" y="63"/>
          <a:ext cx="2323771" cy="1601078"/>
        </a:xfrm>
        <a:prstGeom prst="roundRect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8EB3A-FD9F-44FF-9E2D-420DB3A1D65E}">
      <dsp:nvSpPr>
        <dsp:cNvPr id="0" name=""/>
        <dsp:cNvSpPr/>
      </dsp:nvSpPr>
      <dsp:spPr>
        <a:xfrm>
          <a:off x="3505842" y="1601141"/>
          <a:ext cx="2323771" cy="862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/>
            <a:t>LCD Monitoring</a:t>
          </a:r>
          <a:endParaRPr lang="en-ID" sz="1800" i="1" kern="1200"/>
        </a:p>
      </dsp:txBody>
      <dsp:txXfrm>
        <a:off x="3505842" y="1601141"/>
        <a:ext cx="2323771" cy="862119"/>
      </dsp:txXfrm>
    </dsp:sp>
    <dsp:sp modelId="{82560AAC-15AB-4C36-ABEE-AE817F3F6AF4}">
      <dsp:nvSpPr>
        <dsp:cNvPr id="0" name=""/>
        <dsp:cNvSpPr/>
      </dsp:nvSpPr>
      <dsp:spPr>
        <a:xfrm>
          <a:off x="6062088" y="63"/>
          <a:ext cx="2323771" cy="1601078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FD3D3-DBD7-43DB-927E-F843BEF859E0}">
      <dsp:nvSpPr>
        <dsp:cNvPr id="0" name=""/>
        <dsp:cNvSpPr/>
      </dsp:nvSpPr>
      <dsp:spPr>
        <a:xfrm>
          <a:off x="6062088" y="1601141"/>
          <a:ext cx="2323771" cy="862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/>
            <a:t>Switches &amp; Reset Button</a:t>
          </a:r>
          <a:endParaRPr lang="en-ID" sz="1800" i="1" kern="1200"/>
        </a:p>
      </dsp:txBody>
      <dsp:txXfrm>
        <a:off x="6062088" y="1601141"/>
        <a:ext cx="2323771" cy="862119"/>
      </dsp:txXfrm>
    </dsp:sp>
    <dsp:sp modelId="{24166812-8F99-4D1C-9FE4-0BC31458E138}">
      <dsp:nvSpPr>
        <dsp:cNvPr id="0" name=""/>
        <dsp:cNvSpPr/>
      </dsp:nvSpPr>
      <dsp:spPr>
        <a:xfrm>
          <a:off x="2227719" y="2695638"/>
          <a:ext cx="2323771" cy="1601078"/>
        </a:xfrm>
        <a:prstGeom prst="round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-15032" t="1322" r="-56936" b="-1322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33A9-D07F-4524-AE58-AC9745FB89FB}">
      <dsp:nvSpPr>
        <dsp:cNvPr id="0" name=""/>
        <dsp:cNvSpPr/>
      </dsp:nvSpPr>
      <dsp:spPr>
        <a:xfrm>
          <a:off x="2198231" y="4296779"/>
          <a:ext cx="2323771" cy="862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Bot Telegram </a:t>
          </a:r>
          <a:r>
            <a:rPr lang="en-US" sz="1800" i="1" kern="1200"/>
            <a:t>Monitoring</a:t>
          </a:r>
          <a:endParaRPr lang="en-ID" sz="1800" i="1" kern="1200"/>
        </a:p>
      </dsp:txBody>
      <dsp:txXfrm>
        <a:off x="2198231" y="4296779"/>
        <a:ext cx="2323771" cy="862119"/>
      </dsp:txXfrm>
    </dsp:sp>
    <dsp:sp modelId="{F5DE0AB3-4611-46DC-9E56-4D0091A64226}">
      <dsp:nvSpPr>
        <dsp:cNvPr id="0" name=""/>
        <dsp:cNvSpPr/>
      </dsp:nvSpPr>
      <dsp:spPr>
        <a:xfrm>
          <a:off x="4783965" y="2695638"/>
          <a:ext cx="2323771" cy="1601078"/>
        </a:xfrm>
        <a:prstGeom prst="roundRect">
          <a:avLst/>
        </a:prstGeom>
        <a:blipFill rotWithShape="1">
          <a:blip xmlns:r="http://schemas.openxmlformats.org/officeDocument/2006/relationships" r:embed="rId5"/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C40AC-4ED6-488B-852D-8830DDB5455C}">
      <dsp:nvSpPr>
        <dsp:cNvPr id="0" name=""/>
        <dsp:cNvSpPr/>
      </dsp:nvSpPr>
      <dsp:spPr>
        <a:xfrm>
          <a:off x="4783965" y="4296716"/>
          <a:ext cx="2323771" cy="862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Bot Telegram</a:t>
          </a:r>
          <a:br>
            <a:rPr lang="en-US" sz="1800" kern="1200"/>
          </a:br>
          <a:r>
            <a:rPr lang="en-US" sz="1800" i="1" kern="1200"/>
            <a:t>Scheduling</a:t>
          </a:r>
          <a:endParaRPr lang="en-ID" sz="1800" kern="1200"/>
        </a:p>
      </dsp:txBody>
      <dsp:txXfrm>
        <a:off x="4783965" y="4296716"/>
        <a:ext cx="2323771" cy="862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/>
              <a:pPr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RhNcSzCQi8?feature=oembed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NCdInCzh3c?feature=oembed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0.png"/><Relationship Id="rId26" Type="http://schemas.openxmlformats.org/officeDocument/2006/relationships/slide" Target="slide16.xml"/><Relationship Id="rId3" Type="http://schemas.openxmlformats.org/officeDocument/2006/relationships/image" Target="../media/image5.png"/><Relationship Id="rId21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slide" Target="slide8.xml"/><Relationship Id="rId25" Type="http://schemas.openxmlformats.org/officeDocument/2006/relationships/image" Target="../media/image13.png"/><Relationship Id="rId33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0.png"/><Relationship Id="rId20" Type="http://schemas.openxmlformats.org/officeDocument/2006/relationships/slide" Target="slide9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6.xml"/><Relationship Id="rId24" Type="http://schemas.openxmlformats.org/officeDocument/2006/relationships/image" Target="../media/image12.png"/><Relationship Id="rId32" Type="http://schemas.openxmlformats.org/officeDocument/2006/relationships/slide" Target="slide25.xml"/><Relationship Id="rId5" Type="http://schemas.openxmlformats.org/officeDocument/2006/relationships/slide" Target="slide4.xml"/><Relationship Id="rId15" Type="http://schemas.openxmlformats.org/officeDocument/2006/relationships/image" Target="../media/image9.png"/><Relationship Id="rId23" Type="http://schemas.openxmlformats.org/officeDocument/2006/relationships/slide" Target="slide11.xml"/><Relationship Id="rId28" Type="http://schemas.openxmlformats.org/officeDocument/2006/relationships/image" Target="../media/image14.png"/><Relationship Id="rId10" Type="http://schemas.openxmlformats.org/officeDocument/2006/relationships/image" Target="../media/image8.png"/><Relationship Id="rId19" Type="http://schemas.openxmlformats.org/officeDocument/2006/relationships/image" Target="../media/image11.png"/><Relationship Id="rId31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4" Type="http://schemas.openxmlformats.org/officeDocument/2006/relationships/slide" Target="slide7.xml"/><Relationship Id="rId22" Type="http://schemas.openxmlformats.org/officeDocument/2006/relationships/image" Target="../media/image12.png"/><Relationship Id="rId27" Type="http://schemas.openxmlformats.org/officeDocument/2006/relationships/image" Target="../media/image13.png"/><Relationship Id="rId30" Type="http://schemas.openxmlformats.org/officeDocument/2006/relationships/image" Target="../media/image14.png"/><Relationship Id="rId8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0JIo2PrJjI?feature=oembed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dIkNdNskpY?feature=oembed" TargetMode="External"/><Relationship Id="rId5" Type="http://schemas.openxmlformats.org/officeDocument/2006/relationships/image" Target="../media/image46.jpe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GrnhNwyIX4?feature=oembed" TargetMode="External"/><Relationship Id="rId5" Type="http://schemas.openxmlformats.org/officeDocument/2006/relationships/image" Target="../media/image47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6BF8-59D1-04EB-C448-FE9CBC56A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38" y="803361"/>
            <a:ext cx="3755008" cy="2920713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rgbClr val="9102FF"/>
                </a:solidFill>
              </a:rPr>
              <a:t>sidang</a:t>
            </a:r>
            <a:r>
              <a:rPr lang="en-US" sz="4800" b="1"/>
              <a:t> </a:t>
            </a:r>
            <a:r>
              <a:rPr lang="en-US" spc="300">
                <a:solidFill>
                  <a:schemeClr val="tx1"/>
                </a:solidFill>
                <a:latin typeface="+mn-lt"/>
              </a:rPr>
              <a:t>tugas akhir</a:t>
            </a:r>
            <a:endParaRPr lang="en-ID" sz="4800" spc="3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470B1-6260-C908-9BEC-6B52B2811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7628" y="2233133"/>
            <a:ext cx="4027534" cy="1893712"/>
          </a:xfrm>
        </p:spPr>
        <p:txBody>
          <a:bodyPr/>
          <a:lstStyle/>
          <a:p>
            <a:pPr algn="just"/>
            <a:r>
              <a:rPr lang="en-US" b="1"/>
              <a:t>Oleh :</a:t>
            </a:r>
          </a:p>
          <a:p>
            <a:pPr algn="l"/>
            <a:r>
              <a:rPr lang="en-US"/>
              <a:t>Nama 	:  Benny Hartanto s</a:t>
            </a:r>
          </a:p>
          <a:p>
            <a:pPr algn="l"/>
            <a:r>
              <a:rPr lang="en-US"/>
              <a:t>Nim 	:  4.39.19.0.06</a:t>
            </a:r>
          </a:p>
          <a:p>
            <a:pPr algn="l"/>
            <a:r>
              <a:rPr lang="en-US"/>
              <a:t>Kelas 	:  te-4b</a:t>
            </a:r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49911-7957-CCFA-A60C-A68066755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195" y="1658184"/>
            <a:ext cx="3043609" cy="3043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332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B3CF-FCCB-10E9-E76F-715EC0B4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199" y="1336237"/>
            <a:ext cx="6494988" cy="3942687"/>
          </a:xfrm>
        </p:spPr>
        <p:txBody>
          <a:bodyPr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US" sz="1800" noProof="1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ID" sz="1800" noProof="1">
                <a:latin typeface="Times New Roman" panose="02020603050405020304" pitchFamily="18" charset="0"/>
                <a:ea typeface="Calibri" panose="020F0502020204030204" pitchFamily="34" charset="0"/>
              </a:rPr>
              <a:t>eknik pengambilan data pada metode penelitian </a:t>
            </a:r>
            <a:r>
              <a:rPr lang="en-ID" sz="1800" i="1" noProof="1">
                <a:latin typeface="Times New Roman" panose="02020603050405020304" pitchFamily="18" charset="0"/>
                <a:ea typeface="Calibri" panose="020F0502020204030204" pitchFamily="34" charset="0"/>
              </a:rPr>
              <a:t>waterfall </a:t>
            </a:r>
            <a:r>
              <a:rPr lang="en-ID" sz="1800" noProof="1">
                <a:latin typeface="Times New Roman" panose="02020603050405020304" pitchFamily="18" charset="0"/>
                <a:ea typeface="Calibri" panose="020F0502020204030204" pitchFamily="34" charset="0"/>
              </a:rPr>
              <a:t>model </a:t>
            </a:r>
            <a:r>
              <a:rPr lang="en-ID" sz="1800" i="1" noProof="1">
                <a:latin typeface="Times New Roman" panose="02020603050405020304" pitchFamily="18" charset="0"/>
                <a:ea typeface="Calibri" panose="020F0502020204030204" pitchFamily="34" charset="0"/>
              </a:rPr>
              <a:t>SDLC </a:t>
            </a:r>
            <a:r>
              <a:rPr lang="en-ID" sz="1800" noProof="1">
                <a:latin typeface="Times New Roman" panose="02020603050405020304" pitchFamily="18" charset="0"/>
                <a:ea typeface="Calibri" panose="020F0502020204030204" pitchFamily="34" charset="0"/>
              </a:rPr>
              <a:t>sendiri diantaranya :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D" sz="1800" noProof="1">
                <a:latin typeface="Times New Roman" panose="02020603050405020304" pitchFamily="18" charset="0"/>
                <a:ea typeface="Calibri" panose="020F0502020204030204" pitchFamily="34" charset="0"/>
              </a:rPr>
              <a:t>Menguji fungsionalitas sistem pada perangkat prototipe.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D" sz="1800" noProof="1">
                <a:latin typeface="Times New Roman" panose="02020603050405020304" pitchFamily="18" charset="0"/>
                <a:ea typeface="Calibri" panose="020F0502020204030204" pitchFamily="34" charset="0"/>
              </a:rPr>
              <a:t>Menguji pembacaan </a:t>
            </a:r>
            <a:r>
              <a:rPr lang="en-ID" sz="1800" i="1" noProof="1">
                <a:latin typeface="Times New Roman" panose="02020603050405020304" pitchFamily="18" charset="0"/>
                <a:ea typeface="Calibri" panose="020F0502020204030204" pitchFamily="34" charset="0"/>
              </a:rPr>
              <a:t>sensor readings </a:t>
            </a:r>
            <a:r>
              <a:rPr lang="en-ID" sz="1800" noProof="1">
                <a:latin typeface="Times New Roman" panose="02020603050405020304" pitchFamily="18" charset="0"/>
                <a:ea typeface="Calibri" panose="020F0502020204030204" pitchFamily="34" charset="0"/>
              </a:rPr>
              <a:t>perangkat prototipe untuk dibandingkan dengan alat ukur yang terkalibrasi. </a:t>
            </a:r>
          </a:p>
          <a:p>
            <a:pPr algn="just">
              <a:buClr>
                <a:schemeClr val="tx1"/>
              </a:buClr>
            </a:pPr>
            <a:r>
              <a:rPr lang="en-ID" sz="1800"/>
              <a:t>Semua </a:t>
            </a:r>
            <a:r>
              <a:rPr lang="en-ID" sz="1800" i="1"/>
              <a:t>file </a:t>
            </a:r>
            <a:r>
              <a:rPr lang="en-ID" sz="1800"/>
              <a:t>pekerjaan tugas akhir ini terdokumentasi dalam repositori github.com.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5039995" cy="678425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METODOLOGI PENELITIAN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F552F1-A64D-3B8E-C6EF-4ED051E2BE2F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B6CB60A-8E11-0495-8FBD-2A162343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39EF560-0373-766A-A941-90F4842D2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BB39977-8605-B66D-563A-FBCCFB0779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47" r="-4947"/>
          <a:stretch/>
        </p:blipFill>
        <p:spPr bwMode="auto">
          <a:xfrm>
            <a:off x="168885" y="1336237"/>
            <a:ext cx="5304631" cy="3648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E7607-555C-659D-970C-93E365B9A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441" y="4159044"/>
            <a:ext cx="5778504" cy="18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8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4477273" cy="678425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PERANCANGAN SISTEM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DFEFA5-8434-897D-391B-3FDD1EF6495F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AD5613-BE50-A539-8949-5F090569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E7DDEB-26FB-1D3C-060A-D9FBF195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7DAEA88-3FAE-F4D8-5E12-EE391FD6D0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1"/>
          <a:stretch/>
        </p:blipFill>
        <p:spPr bwMode="auto">
          <a:xfrm>
            <a:off x="1376899" y="1110654"/>
            <a:ext cx="9438201" cy="42380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935C25-D6E3-DE60-52EB-D3073CF30B8D}"/>
              </a:ext>
            </a:extLst>
          </p:cNvPr>
          <p:cNvSpPr txBox="1"/>
          <p:nvPr/>
        </p:nvSpPr>
        <p:spPr>
          <a:xfrm>
            <a:off x="3045541" y="5466346"/>
            <a:ext cx="6206614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50000"/>
              </a:lnSpc>
              <a:spcAft>
                <a:spcPts val="800"/>
              </a:spcAft>
              <a:tabLst>
                <a:tab pos="1890395" algn="l"/>
                <a:tab pos="1980565" algn="l"/>
              </a:tabLs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 : Gambar 3.1 Desain sistem keseluruhan (Dok. Penulis)</a:t>
            </a:r>
            <a:endParaRPr lang="en-ID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226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B3CF-FCCB-10E9-E76F-715EC0B4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25" y="1134070"/>
            <a:ext cx="10181320" cy="4332276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  <a:tabLst>
                <a:tab pos="1890395" algn="l"/>
                <a:tab pos="1980565" algn="l"/>
              </a:tabLst>
            </a:pPr>
            <a:endParaRPr lang="en-ID" sz="1600">
              <a:effectLst/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4605093" cy="678425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PERANCANGAN SISTEM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107BE-09FA-F845-7BF4-AA360A413D9B}"/>
              </a:ext>
            </a:extLst>
          </p:cNvPr>
          <p:cNvSpPr txBox="1"/>
          <p:nvPr/>
        </p:nvSpPr>
        <p:spPr>
          <a:xfrm>
            <a:off x="3045541" y="5466346"/>
            <a:ext cx="6206614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50000"/>
              </a:lnSpc>
              <a:spcAft>
                <a:spcPts val="800"/>
              </a:spcAft>
              <a:tabLst>
                <a:tab pos="1890395" algn="l"/>
                <a:tab pos="1980565" algn="l"/>
              </a:tabLs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 : Gambar 3.2 Diagram blok sistem. (Dok. Penulis)</a:t>
            </a:r>
            <a:endParaRPr lang="en-ID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6E3C76-E035-F2FD-C306-15D5477058F8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84D2EA-2884-D25E-5021-4E0AD9FF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F794DE-BD2A-5785-F1E5-521CA6CA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3E0AA62-B327-7938-0E6E-148DACC6B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20" y="1134070"/>
            <a:ext cx="7395056" cy="41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68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B3CF-FCCB-10E9-E76F-715EC0B4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75" y="1134070"/>
            <a:ext cx="10181320" cy="4332276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  <a:tabLst>
                <a:tab pos="1890395" algn="l"/>
                <a:tab pos="1980565" algn="l"/>
              </a:tabLst>
            </a:pPr>
            <a:endParaRPr lang="en-ID" sz="1600">
              <a:effectLst/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4664086" cy="678425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PERANCANGAN SISTEM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107BE-09FA-F845-7BF4-AA360A413D9B}"/>
              </a:ext>
            </a:extLst>
          </p:cNvPr>
          <p:cNvSpPr txBox="1"/>
          <p:nvPr/>
        </p:nvSpPr>
        <p:spPr>
          <a:xfrm>
            <a:off x="1753967" y="5356809"/>
            <a:ext cx="9264445" cy="791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50000"/>
              </a:lnSpc>
              <a:spcAft>
                <a:spcPts val="800"/>
              </a:spcAft>
              <a:tabLst>
                <a:tab pos="1890395" algn="l"/>
                <a:tab pos="1980565" algn="l"/>
              </a:tabLs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 : Gambar 3.3 Mekanisme sistem dalam flowchart bagian – 1 (Dok. Penulis) dan Gambar 3.4 Mekanisme sistem dalam flowchart bagian – 2 (Dok. Penulis)</a:t>
            </a:r>
            <a:endParaRPr lang="en-ID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DC2569-E77A-23A4-5F47-95BF507C8627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83DBCF-2EC6-DF18-ACED-C62B640F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66642D-D0BA-E688-8CD8-88BE690FE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6C5BF4-2CD1-021D-2269-8C215A0DD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53" y="855704"/>
            <a:ext cx="3897630" cy="4481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887A2-2504-67B7-F238-BAB75C044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68" y="855704"/>
            <a:ext cx="432054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8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B3CF-FCCB-10E9-E76F-715EC0B4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75" y="1134070"/>
            <a:ext cx="10181320" cy="4332276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  <a:tabLst>
                <a:tab pos="1890395" algn="l"/>
                <a:tab pos="1980565" algn="l"/>
              </a:tabLst>
            </a:pPr>
            <a:endParaRPr lang="en-ID" sz="1600">
              <a:effectLst/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PERANCANGAN SISTEM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107BE-09FA-F845-7BF4-AA360A413D9B}"/>
              </a:ext>
            </a:extLst>
          </p:cNvPr>
          <p:cNvSpPr txBox="1"/>
          <p:nvPr/>
        </p:nvSpPr>
        <p:spPr>
          <a:xfrm>
            <a:off x="2406444" y="5087400"/>
            <a:ext cx="7880110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50000"/>
              </a:lnSpc>
              <a:spcAft>
                <a:spcPts val="800"/>
              </a:spcAft>
              <a:tabLst>
                <a:tab pos="1890395" algn="l"/>
                <a:tab pos="1980565" algn="l"/>
              </a:tabLs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 : Gambar 3.5 Wiring diagram atau pengkabelan komponen (Dok. Penulis)</a:t>
            </a:r>
            <a:endParaRPr lang="en-ID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DC2569-E77A-23A4-5F47-95BF507C8627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83DBCF-2EC6-DF18-ACED-C62B640F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66642D-D0BA-E688-8CD8-88BE690FE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96E1F13-0260-FE99-F355-EF164B5D9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b="1495"/>
          <a:stretch>
            <a:fillRect/>
          </a:stretch>
        </p:blipFill>
        <p:spPr bwMode="auto">
          <a:xfrm>
            <a:off x="2155944" y="1134070"/>
            <a:ext cx="7880111" cy="36536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115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D8494CF-15D9-74ED-89ED-B75A44447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3830292"/>
              </p:ext>
            </p:extLst>
          </p:nvPr>
        </p:nvGraphicFramePr>
        <p:xfrm>
          <a:off x="186813" y="719666"/>
          <a:ext cx="11788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PERANCANGAN SISTEM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107BE-09FA-F845-7BF4-AA360A413D9B}"/>
              </a:ext>
            </a:extLst>
          </p:cNvPr>
          <p:cNvSpPr txBox="1"/>
          <p:nvPr/>
        </p:nvSpPr>
        <p:spPr>
          <a:xfrm>
            <a:off x="1951264" y="5246511"/>
            <a:ext cx="6639231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50000"/>
              </a:lnSpc>
              <a:spcAft>
                <a:spcPts val="800"/>
              </a:spcAft>
              <a:tabLst>
                <a:tab pos="1890395" algn="l"/>
                <a:tab pos="1980565" algn="l"/>
              </a:tabLs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 : Gambar 3.6 hingga 3.10 (Dok. Penulis)</a:t>
            </a:r>
            <a:endParaRPr lang="en-ID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B5C477-4A1D-1B49-BB5F-18FA1B13E16C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57D012-E56C-7F6E-C95B-1EC2D0EB2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587BB7-C8CA-5E76-7D4D-EB13C0393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07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8D51A9-B4F8-4B83-8D77-BE93D3AD7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8A8D51A9-B4F8-4B83-8D77-BE93D3AD70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997117-698F-4C72-A323-D2BF14128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D7997117-698F-4C72-A323-D2BF14128E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9A801F0-1C20-4C67-BF4B-DB7AE178F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59A801F0-1C20-4C67-BF4B-DB7AE178F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3816F06-D35C-4AA7-8E82-42B2CB7FC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A3816F06-D35C-4AA7-8E82-42B2CB7FC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A20A64A-67DF-4437-B8D2-7741B27BB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9A20A64A-67DF-4437-B8D2-7741B27BB3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D5BB21-F959-4B04-833C-761228B6E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92D5BB21-F959-4B04-833C-761228B6EB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HASIL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C21B85-32D3-04BA-4543-B94A21E05A93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AFE853-4B5A-1F6D-AD73-5657EBD5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716006-5550-4DB1-2F6E-BE5099BD7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58508-CB73-B31B-E4A9-496F92E37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155933"/>
              </p:ext>
            </p:extLst>
          </p:nvPr>
        </p:nvGraphicFramePr>
        <p:xfrm>
          <a:off x="1396181" y="720000"/>
          <a:ext cx="9335457" cy="5158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7BB2D05-96DB-8E8D-25E6-3D9CF5253C38}"/>
              </a:ext>
            </a:extLst>
          </p:cNvPr>
          <p:cNvSpPr txBox="1"/>
          <p:nvPr/>
        </p:nvSpPr>
        <p:spPr>
          <a:xfrm>
            <a:off x="2371043" y="5715833"/>
            <a:ext cx="6639231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50000"/>
              </a:lnSpc>
              <a:spcAft>
                <a:spcPts val="800"/>
              </a:spcAft>
              <a:tabLst>
                <a:tab pos="1890395" algn="l"/>
                <a:tab pos="1980565" algn="l"/>
              </a:tabLs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 : Gambar 3.11 hingga 3.16 (Dok. Penulis)</a:t>
            </a:r>
            <a:endParaRPr lang="en-ID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1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E84620-A69F-4CE0-984A-3CA2E82643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9E84620-A69F-4CE0-984A-3CA2E82643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04412A-0849-4407-A134-CD267D3C0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D04412A-0849-4407-A134-CD267D3C0B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02F4F5-34F5-4E06-81A0-70AB3CB15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402F4F5-34F5-4E06-81A0-70AB3CB15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E8EB3A-FD9F-44FF-9E2D-420DB3A1D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5E8EB3A-FD9F-44FF-9E2D-420DB3A1D6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560AAC-15AB-4C36-ABEE-AE817F3F6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2560AAC-15AB-4C36-ABEE-AE817F3F6A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EFD3D3-DBD7-43DB-927E-F843BEF8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2EFD3D3-DBD7-43DB-927E-F843BEF85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166812-8F99-4D1C-9FE4-0BC31458E1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24166812-8F99-4D1C-9FE4-0BC31458E1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5F33A9-D07F-4524-AE58-AC9745FB89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8D5F33A9-D07F-4524-AE58-AC9745FB89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DE0AB3-4611-46DC-9E56-4D0091A64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F5DE0AB3-4611-46DC-9E56-4D0091A642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DC40AC-4ED6-488B-852D-8830DDB545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2FDC40AC-4ED6-488B-852D-8830DDB545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PENGUJIAN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C21B85-32D3-04BA-4543-B94A21E05A93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AFE853-4B5A-1F6D-AD73-5657EBD5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716006-5550-4DB1-2F6E-BE5099BD7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pic>
        <p:nvPicPr>
          <p:cNvPr id="4" name="Online Media 3" title="01 Introduksi TA">
            <a:hlinkClick r:id="" action="ppaction://media"/>
            <a:extLst>
              <a:ext uri="{FF2B5EF4-FFF2-40B4-BE49-F238E27FC236}">
                <a16:creationId xmlns:a16="http://schemas.microsoft.com/office/drawing/2014/main" id="{A99B5C18-0CA1-1DD3-9A59-34B64F956C5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951264" y="924231"/>
            <a:ext cx="828314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HASIL PENGUJIAN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C21B85-32D3-04BA-4543-B94A21E05A93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AFE853-4B5A-1F6D-AD73-5657EBD5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716006-5550-4DB1-2F6E-BE5099BD7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6C04ECA-8A12-DF85-0648-6E35B75BA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87" y="924231"/>
            <a:ext cx="5305425" cy="20632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2F9363-F345-6E5F-56E0-41FD4CAE6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287" y="3243089"/>
            <a:ext cx="5344074" cy="281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ANALISA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C21B85-32D3-04BA-4543-B94A21E05A93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AFE853-4B5A-1F6D-AD73-5657EBD5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716006-5550-4DB1-2F6E-BE5099BD7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0000000-0008-0000-0000-000015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440973"/>
              </p:ext>
            </p:extLst>
          </p:nvPr>
        </p:nvGraphicFramePr>
        <p:xfrm>
          <a:off x="6261509" y="1961565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E8EAF89-AD46-C353-A714-0C03AE0FC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3810318"/>
              </p:ext>
            </p:extLst>
          </p:nvPr>
        </p:nvGraphicFramePr>
        <p:xfrm>
          <a:off x="530491" y="1961565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7A7AC76-B0BA-2BE2-D971-D3E7297A2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1909" y="585018"/>
            <a:ext cx="4419600" cy="71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7D10F-7221-BE68-90F9-A47CCC541753}"/>
              </a:ext>
            </a:extLst>
          </p:cNvPr>
          <p:cNvSpPr txBox="1"/>
          <p:nvPr/>
        </p:nvSpPr>
        <p:spPr>
          <a:xfrm>
            <a:off x="2610875" y="5292653"/>
            <a:ext cx="6639231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50000"/>
              </a:lnSpc>
              <a:spcAft>
                <a:spcPts val="800"/>
              </a:spcAft>
              <a:tabLst>
                <a:tab pos="1890395" algn="l"/>
                <a:tab pos="1980565" algn="l"/>
              </a:tabLs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 : Gambar </a:t>
            </a:r>
            <a:r>
              <a:rPr lang="en-ID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.1 hingga </a:t>
            </a:r>
            <a:r>
              <a:rPr lang="en-ID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 (Dok. Penulis)</a:t>
            </a:r>
            <a:endParaRPr lang="en-ID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18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2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B08C-D4E4-FD26-15CA-7D72688A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5845"/>
            <a:ext cx="12192000" cy="2408903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SISTEM pengendalian DAN </a:t>
            </a:r>
            <a:r>
              <a:rPr lang="en-US" sz="4000" b="1" i="1">
                <a:solidFill>
                  <a:schemeClr val="tx1"/>
                </a:solidFill>
              </a:rPr>
              <a:t>MONITORING</a:t>
            </a:r>
            <a:r>
              <a:rPr lang="en-US" sz="4000" b="1">
                <a:solidFill>
                  <a:schemeClr val="tx1"/>
                </a:solidFill>
              </a:rPr>
              <a:t> </a:t>
            </a:r>
            <a:br>
              <a:rPr lang="en-US" sz="4000" b="1">
                <a:solidFill>
                  <a:schemeClr val="tx1"/>
                </a:solidFill>
              </a:rPr>
            </a:br>
            <a:r>
              <a:rPr lang="en-US" sz="4000" b="1">
                <a:solidFill>
                  <a:schemeClr val="tx1"/>
                </a:solidFill>
              </a:rPr>
              <a:t>PRODUKSI telur LALAT </a:t>
            </a:r>
            <a:br>
              <a:rPr lang="en-US" sz="4000" b="1">
                <a:solidFill>
                  <a:schemeClr val="tx1"/>
                </a:solidFill>
              </a:rPr>
            </a:br>
            <a:r>
              <a:rPr lang="en-US" sz="4000" b="1" i="1">
                <a:solidFill>
                  <a:schemeClr val="tx1"/>
                </a:solidFill>
                <a:highlight>
                  <a:srgbClr val="9102FF"/>
                </a:highlight>
              </a:rPr>
              <a:t>Black soldier fly</a:t>
            </a:r>
            <a:endParaRPr lang="en-ID" sz="4000" b="1" i="1">
              <a:solidFill>
                <a:schemeClr val="tx1"/>
              </a:solidFill>
              <a:highlight>
                <a:srgbClr val="9102FF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90483-0010-F81C-1ED9-DF30F160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447" y="3793187"/>
            <a:ext cx="6027106" cy="124881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ID" sz="1600"/>
              <a:t>Tugas Akhir ini diajukan untuk memenuhi persyaratan untuk menjadi</a:t>
            </a:r>
          </a:p>
          <a:p>
            <a:pPr marL="0" indent="0" algn="ctr">
              <a:buNone/>
            </a:pPr>
            <a:r>
              <a:rPr lang="en-ID" sz="1600"/>
              <a:t>Sarjana Terapan pada Program Studi S.Tr Teknik Telekomunikasi</a:t>
            </a:r>
          </a:p>
          <a:p>
            <a:pPr marL="0" indent="0" algn="ctr">
              <a:buNone/>
            </a:pPr>
            <a:r>
              <a:rPr lang="en-ID" sz="1600"/>
              <a:t>Jurusan Teknik Elektro Politeknik Negeri Semarang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505A01-B60F-3D92-8B5B-D0347BA3BEF1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64BAE-2D68-84E3-2099-9E48D070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2EBFBC-4526-E190-E781-3EB1D3537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807EE0-CA24-2D7D-8E18-C316AB78FEC4}"/>
              </a:ext>
            </a:extLst>
          </p:cNvPr>
          <p:cNvSpPr txBox="1">
            <a:spLocks/>
          </p:cNvSpPr>
          <p:nvPr/>
        </p:nvSpPr>
        <p:spPr>
          <a:xfrm>
            <a:off x="5191496" y="1167580"/>
            <a:ext cx="1809003" cy="4965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/>
              <a:t>Dengan judul: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BDCEB1-115A-E7A8-C057-33499A64D221}"/>
              </a:ext>
            </a:extLst>
          </p:cNvPr>
          <p:cNvSpPr txBox="1">
            <a:spLocks/>
          </p:cNvSpPr>
          <p:nvPr/>
        </p:nvSpPr>
        <p:spPr>
          <a:xfrm>
            <a:off x="84580" y="4702335"/>
            <a:ext cx="3259362" cy="8918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D" sz="1600"/>
              <a:t>Dosen Pembimbing I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D" sz="1600" u="sng">
                <a:latin typeface="Times New Roman" panose="02020603050405020304" pitchFamily="18" charset="0"/>
                <a:cs typeface="Times New Roman" panose="02020603050405020304" pitchFamily="18" charset="0"/>
              </a:rPr>
              <a:t>Ari Sriyanto N., S.T., M.T., M.Sc.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NIP. 197409042005011001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9DF42E-65E1-53B8-BCC7-50C95A545C7B}"/>
              </a:ext>
            </a:extLst>
          </p:cNvPr>
          <p:cNvSpPr txBox="1">
            <a:spLocks/>
          </p:cNvSpPr>
          <p:nvPr/>
        </p:nvSpPr>
        <p:spPr>
          <a:xfrm>
            <a:off x="8848058" y="4702335"/>
            <a:ext cx="3259362" cy="8918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D" sz="1600"/>
              <a:t>Dosen Pembimbing II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D" sz="1600" u="sng">
                <a:latin typeface="Times New Roman" panose="02020603050405020304" pitchFamily="18" charset="0"/>
                <a:cs typeface="Times New Roman" panose="02020603050405020304" pitchFamily="18" charset="0"/>
              </a:rPr>
              <a:t>Sindung H.W.S., B.S.E.E, M.Eng.Sc.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NIP. 196301251991031001</a:t>
            </a:r>
          </a:p>
        </p:txBody>
      </p:sp>
    </p:spTree>
    <p:extLst>
      <p:ext uri="{BB962C8B-B14F-4D97-AF65-F5344CB8AC3E}">
        <p14:creationId xmlns:p14="http://schemas.microsoft.com/office/powerpoint/2010/main" val="2434974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ANALISA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C21B85-32D3-04BA-4543-B94A21E05A93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AFE853-4B5A-1F6D-AD73-5657EBD5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716006-5550-4DB1-2F6E-BE5099BD7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00000-0008-0000-0000-000016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534100"/>
              </p:ext>
            </p:extLst>
          </p:nvPr>
        </p:nvGraphicFramePr>
        <p:xfrm>
          <a:off x="6261509" y="1989000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862CB7-2D40-07DB-AA64-6CBA54916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69221"/>
              </p:ext>
            </p:extLst>
          </p:nvPr>
        </p:nvGraphicFramePr>
        <p:xfrm>
          <a:off x="530491" y="1989000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611AFF7-0585-3E9E-172C-F93BA7CE2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809" y="924231"/>
            <a:ext cx="44577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21A5B-42C8-965D-800E-0C998A381E81}"/>
              </a:ext>
            </a:extLst>
          </p:cNvPr>
          <p:cNvSpPr txBox="1"/>
          <p:nvPr/>
        </p:nvSpPr>
        <p:spPr>
          <a:xfrm>
            <a:off x="2610875" y="5292653"/>
            <a:ext cx="6639231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50000"/>
              </a:lnSpc>
              <a:spcAft>
                <a:spcPts val="800"/>
              </a:spcAft>
              <a:tabLst>
                <a:tab pos="1890395" algn="l"/>
                <a:tab pos="1980565" algn="l"/>
              </a:tabLs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 : Gambar </a:t>
            </a:r>
            <a:r>
              <a:rPr lang="en-ID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.3 hingga </a:t>
            </a:r>
            <a:r>
              <a:rPr lang="en-ID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.4 (Dok. Penulis)</a:t>
            </a:r>
            <a:endParaRPr lang="en-ID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17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ANALISA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C21B85-32D3-04BA-4543-B94A21E05A93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AFE853-4B5A-1F6D-AD73-5657EBD5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716006-5550-4DB1-2F6E-BE5099BD7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0000000-0008-0000-0000-000017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791575"/>
              </p:ext>
            </p:extLst>
          </p:nvPr>
        </p:nvGraphicFramePr>
        <p:xfrm>
          <a:off x="6096000" y="1989000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3FFF6D4-E4CC-CA5E-486D-2D6E3B694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73"/>
              </p:ext>
            </p:extLst>
          </p:nvPr>
        </p:nvGraphicFramePr>
        <p:xfrm>
          <a:off x="530491" y="1989000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D877069-4EBC-2F3E-2EF5-B5F0B9447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850" y="628956"/>
            <a:ext cx="3867150" cy="590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A4D1DC-A5F7-FC82-5810-26C3E0F20FA2}"/>
              </a:ext>
            </a:extLst>
          </p:cNvPr>
          <p:cNvSpPr txBox="1"/>
          <p:nvPr/>
        </p:nvSpPr>
        <p:spPr>
          <a:xfrm>
            <a:off x="2610875" y="5292653"/>
            <a:ext cx="6639231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50000"/>
              </a:lnSpc>
              <a:spcAft>
                <a:spcPts val="800"/>
              </a:spcAft>
              <a:tabLst>
                <a:tab pos="1890395" algn="l"/>
                <a:tab pos="1980565" algn="l"/>
              </a:tabLs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 : Gambar </a:t>
            </a:r>
            <a:r>
              <a:rPr lang="en-ID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.5 hingga </a:t>
            </a:r>
            <a:r>
              <a:rPr lang="en-ID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.6 (Dok. Penulis)</a:t>
            </a:r>
            <a:endParaRPr lang="en-ID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57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F8E6B5-230D-9D6D-C59B-58763470BD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694477"/>
              </p:ext>
            </p:extLst>
          </p:nvPr>
        </p:nvGraphicFramePr>
        <p:xfrm>
          <a:off x="696000" y="924231"/>
          <a:ext cx="108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5">
            <a:extLst>
              <a:ext uri="{FF2B5EF4-FFF2-40B4-BE49-F238E27FC236}">
                <a16:creationId xmlns:a16="http://schemas.microsoft.com/office/drawing/2014/main" id="{7578BCC4-1DD9-E25B-35C6-D8437FB1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ANALISA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CD5703-9A09-70E0-3499-9DD941B50C14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A72DE6-D1BA-BC6F-F4DD-D08775EF1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6EB444-4D1F-1AF1-CA8F-CDCA140F0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F7753DE-3486-243B-B9CF-360824BDC79B}"/>
              </a:ext>
            </a:extLst>
          </p:cNvPr>
          <p:cNvSpPr txBox="1"/>
          <p:nvPr/>
        </p:nvSpPr>
        <p:spPr>
          <a:xfrm>
            <a:off x="3387213" y="5333361"/>
            <a:ext cx="5417574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 : Gambar 4.7 Pemantauan </a:t>
            </a:r>
            <a:r>
              <a:rPr lang="en-ID" sz="16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realtime </a:t>
            </a: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cuaca dengan</a:t>
            </a:r>
            <a:b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pancaindra (Dok. Pengujian Penulis)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42309-267C-ACC9-72B5-CC7C9E74F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4400" y="5446746"/>
            <a:ext cx="13716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7578BCC4-1DD9-E25B-35C6-D8437FB1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ANALISA</a:t>
            </a:r>
            <a:endParaRPr lang="en-ID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D30F1F-3E92-CDD8-E0F7-563E890D61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797085"/>
              </p:ext>
            </p:extLst>
          </p:nvPr>
        </p:nvGraphicFramePr>
        <p:xfrm>
          <a:off x="696000" y="924231"/>
          <a:ext cx="108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E0F5E73-C482-FD5C-4F71-83B1F40EEE77}"/>
              </a:ext>
            </a:extLst>
          </p:cNvPr>
          <p:cNvGrpSpPr/>
          <p:nvPr/>
        </p:nvGrpSpPr>
        <p:grpSpPr>
          <a:xfrm>
            <a:off x="84580" y="5888731"/>
            <a:ext cx="1866684" cy="891822"/>
            <a:chOff x="8888363" y="1857505"/>
            <a:chExt cx="1866684" cy="8918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515FD7-D093-A6EB-DED0-761D47852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78F1EA-8C8A-F345-54E1-10083558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779BBE6-4CB8-172F-EA98-E3A07A35BBAD}"/>
              </a:ext>
            </a:extLst>
          </p:cNvPr>
          <p:cNvSpPr txBox="1"/>
          <p:nvPr/>
        </p:nvSpPr>
        <p:spPr>
          <a:xfrm>
            <a:off x="3045542" y="5244231"/>
            <a:ext cx="6100916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 : Gambar 4.8 Jumlah produksi telur dalam </a:t>
            </a:r>
            <a:b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satuan miligram (Dok. Pengujian Penulis)</a:t>
            </a:r>
          </a:p>
        </p:txBody>
      </p:sp>
    </p:spTree>
    <p:extLst>
      <p:ext uri="{BB962C8B-B14F-4D97-AF65-F5344CB8AC3E}">
        <p14:creationId xmlns:p14="http://schemas.microsoft.com/office/powerpoint/2010/main" val="173385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7578BCC4-1DD9-E25B-35C6-D8437FB1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ANALISA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0F5E73-C482-FD5C-4F71-83B1F40EEE77}"/>
              </a:ext>
            </a:extLst>
          </p:cNvPr>
          <p:cNvGrpSpPr/>
          <p:nvPr/>
        </p:nvGrpSpPr>
        <p:grpSpPr>
          <a:xfrm>
            <a:off x="84580" y="5888731"/>
            <a:ext cx="1866684" cy="891822"/>
            <a:chOff x="8888363" y="1857505"/>
            <a:chExt cx="1866684" cy="8918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515FD7-D093-A6EB-DED0-761D47852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78F1EA-8C8A-F345-54E1-10083558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6B6B3F-953D-8DB7-D72D-87C226386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400" r="3400"/>
          <a:stretch/>
        </p:blipFill>
        <p:spPr bwMode="auto">
          <a:xfrm>
            <a:off x="2659618" y="1496103"/>
            <a:ext cx="6872764" cy="3865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561AD9-A1FB-289C-92A2-3F9547F9D361}"/>
              </a:ext>
            </a:extLst>
          </p:cNvPr>
          <p:cNvSpPr txBox="1"/>
          <p:nvPr/>
        </p:nvSpPr>
        <p:spPr>
          <a:xfrm>
            <a:off x="2762865" y="5565808"/>
            <a:ext cx="6607277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 : Gambar 4.10 Penimbangan telur lalat </a:t>
            </a:r>
            <a:r>
              <a:rPr lang="en-ID" sz="16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BSF</a:t>
            </a:r>
            <a:r>
              <a:rPr lang="en-ID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(Dok. Pengujian Penulis)</a:t>
            </a:r>
          </a:p>
        </p:txBody>
      </p:sp>
    </p:spTree>
    <p:extLst>
      <p:ext uri="{BB962C8B-B14F-4D97-AF65-F5344CB8AC3E}">
        <p14:creationId xmlns:p14="http://schemas.microsoft.com/office/powerpoint/2010/main" val="2623557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63EA8-63A7-F6DA-6516-9E45DC360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247" y="1238435"/>
            <a:ext cx="5841505" cy="4381129"/>
          </a:xfr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B0377854-8DF2-9CAB-FF66-1521034A9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196645"/>
            <a:ext cx="5716138" cy="668594"/>
          </a:xfrm>
        </p:spPr>
        <p:txBody>
          <a:bodyPr>
            <a:no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EVALUASI HASIL PENGUJIAN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BC0F33-FEAD-1AAE-E95F-9A5DE3FA5D34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BB7E87-1C69-668D-ECE6-1ED7AC77A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96D22A-59B3-AF45-9C32-EC2E708B9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50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35F67E2-BF71-C664-A2E2-9474A158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5263854" cy="678425"/>
          </a:xfrm>
        </p:spPr>
        <p:txBody>
          <a:bodyPr>
            <a:normAutofit fontScale="90000"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EVALUASI HASIL PENGUJIAN</a:t>
            </a:r>
            <a:endParaRPr lang="en-ID">
              <a:solidFill>
                <a:schemeClr val="tx1"/>
              </a:solidFill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DC8775D3-046E-51DE-0B3F-EFB0EBA5A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760787"/>
              </p:ext>
            </p:extLst>
          </p:nvPr>
        </p:nvGraphicFramePr>
        <p:xfrm>
          <a:off x="301204" y="1989000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20AC4D54-2ADA-A045-2C57-17ACA91EFB1C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3127EA-91B0-8E67-75B9-C7C46550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F4BF0B-E4AC-BCC9-76EE-0BC94B7AE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8F91486-5317-F4C1-28EE-895807C80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276430"/>
              </p:ext>
            </p:extLst>
          </p:nvPr>
        </p:nvGraphicFramePr>
        <p:xfrm>
          <a:off x="6490796" y="1989000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272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9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B0377854-8DF2-9CAB-FF66-1521034A9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196645"/>
            <a:ext cx="5716138" cy="668594"/>
          </a:xfrm>
        </p:spPr>
        <p:txBody>
          <a:bodyPr>
            <a:no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EVALUASI HASIL PENGUJIAN</a:t>
            </a:r>
            <a:endParaRPr lang="en-ID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96D591-E121-26EC-D2C7-635F92532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529" y="865239"/>
            <a:ext cx="7667625" cy="244792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4D1243-A3E8-65E5-960E-C64F44A75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29" y="3313164"/>
            <a:ext cx="7667625" cy="33242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8E46279-DDE8-1AF3-05EF-DBB090F35D05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747759-6227-9022-F252-ABAA6A36B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C710EDB-057A-439C-21B3-9A53A73D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24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04 Kendala Pengujian">
            <a:hlinkClick r:id="" action="ppaction://media"/>
            <a:extLst>
              <a:ext uri="{FF2B5EF4-FFF2-40B4-BE49-F238E27FC236}">
                <a16:creationId xmlns:a16="http://schemas.microsoft.com/office/drawing/2014/main" id="{010F1FB2-E94A-88F9-96E5-D377A0D5F6B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6000" y="1089889"/>
            <a:ext cx="8280000" cy="4678222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F35F67E2-BF71-C664-A2E2-9474A158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459526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KENDALA PENGUJIAN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E27F78-2998-ACC4-702E-03A4CED08164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5829E-BE6E-2684-A4D6-F92083A9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BB000-A74D-403E-87F5-AD0AE8726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4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35F67E2-BF71-C664-A2E2-9474A158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459526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KENDALA PENGUJIAN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E27F78-2998-ACC4-702E-03A4CED08164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5829E-BE6E-2684-A4D6-F92083A9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BB000-A74D-403E-87F5-AD0AE8726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95D264-3C4D-C7DE-8FB1-B87F8A2D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7" y="924231"/>
            <a:ext cx="11356258" cy="4739149"/>
          </a:xfrm>
        </p:spPr>
        <p:txBody>
          <a:bodyPr>
            <a:normAutofit lnSpcReduction="10000"/>
          </a:bodyPr>
          <a:lstStyle/>
          <a:p>
            <a:pPr algn="just">
              <a:buClr>
                <a:schemeClr val="tx1"/>
              </a:buClr>
            </a:pPr>
            <a:r>
              <a:rPr lang="en-ID" sz="1800">
                <a:latin typeface="Times New Roman" panose="02020603050405020304" pitchFamily="18" charset="0"/>
                <a:cs typeface="Times New Roman" panose="02020603050405020304" pitchFamily="18" charset="0"/>
              </a:rPr>
              <a:t>Selama pengujian, terjadi berbagai anomali akibat faktor-faktor beragam yang memerlukan modifikasi dan penyesuaian selama pengujian berlangsung. Kendala pengujian yang dialami adalah:</a:t>
            </a:r>
          </a:p>
          <a:p>
            <a:pPr marL="800100" lvl="1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Siklus reproduksi lalat </a:t>
            </a:r>
            <a:r>
              <a:rPr lang="en-ID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BSF</a:t>
            </a: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 terhenti, mengakibatkan penurunan populasi lalat </a:t>
            </a:r>
            <a:r>
              <a:rPr lang="en-ID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BSF</a:t>
            </a: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 dalam kandang dan produksi telur berkurang.</a:t>
            </a:r>
          </a:p>
          <a:p>
            <a:pPr marL="800100" lvl="1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Cuaca kemarau saat pengujian mengurangi aktivitas aktuator lampu </a:t>
            </a:r>
            <a:r>
              <a:rPr lang="en-ID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fertilizer</a:t>
            </a: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 karena intensitas cahaya </a:t>
            </a:r>
            <a:r>
              <a:rPr lang="en-ID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 BH1750 lebih tinggi dari 3780 lx.</a:t>
            </a:r>
          </a:p>
          <a:p>
            <a:pPr marL="800100" lvl="1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Pengurangan staf menjadi 2 orang memperlambat operasional dan izin pengujian hanya untuk 1 dari 4 kandang, sisanya diprioritaskan pemulihan siklus reproduksi lalat </a:t>
            </a:r>
            <a:r>
              <a:rPr lang="en-ID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BSF</a:t>
            </a: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 dan sisanya dijual.</a:t>
            </a:r>
          </a:p>
          <a:p>
            <a:pPr marL="800100" lvl="1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Standar perhitungan berbeda antara </a:t>
            </a:r>
            <a:r>
              <a:rPr lang="en-ID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 BH1750 dan alat ukur </a:t>
            </a:r>
            <a:r>
              <a:rPr lang="en-ID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mini light meter</a:t>
            </a: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perbedaan 159%.</a:t>
            </a:r>
          </a:p>
          <a:p>
            <a:pPr marL="800100" lvl="1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Kandang lalat BSF berlubang pada 9 Juni 2023, banyak lalat kabur. Perbaikan kandang dilakukan 2 hari setelahnya.</a:t>
            </a:r>
          </a:p>
          <a:p>
            <a:pPr algn="just">
              <a:buClr>
                <a:schemeClr val="tx1"/>
              </a:buClr>
            </a:pPr>
            <a:r>
              <a:rPr lang="en-ID" sz="1800">
                <a:latin typeface="Times New Roman" panose="02020603050405020304" pitchFamily="18" charset="0"/>
                <a:cs typeface="Times New Roman" panose="02020603050405020304" pitchFamily="18" charset="0"/>
              </a:rPr>
              <a:t>Pengujian prototipe di luar ruangan menunjukkan perbedaan dengan pengujian di laboratorium:</a:t>
            </a:r>
          </a:p>
          <a:p>
            <a:pPr lvl="1" algn="just">
              <a:buClr>
                <a:schemeClr val="tx1"/>
              </a:buClr>
              <a:buFont typeface="+mj-lt"/>
              <a:buAutoNum type="arabicPeriod"/>
            </a:pP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Pembacaan </a:t>
            </a:r>
            <a:r>
              <a:rPr lang="en-ID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fluktuatif karena cuaca berubah - ubah, berbeda dengan stabilitas ruangan laboratorium.</a:t>
            </a:r>
          </a:p>
          <a:p>
            <a:pPr lvl="1" algn="just">
              <a:buClr>
                <a:schemeClr val="tx1"/>
              </a:buClr>
              <a:buFont typeface="+mj-lt"/>
              <a:buAutoNum type="arabicPeriod"/>
            </a:pP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Organisme pemakan komponen elektronika merusak perangkat (tikus), perlu perbaikan rutin.</a:t>
            </a:r>
          </a:p>
          <a:p>
            <a:pPr lvl="1" algn="just">
              <a:buClr>
                <a:schemeClr val="tx1"/>
              </a:buClr>
              <a:buFont typeface="+mj-lt"/>
              <a:buAutoNum type="arabicPeriod"/>
            </a:pPr>
            <a:r>
              <a:rPr lang="en-ID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Pengujian luar ruangan mempercepat kerusakan karena kondisi cuaca yang dinamis, mempercepat korosi.</a:t>
            </a:r>
          </a:p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025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233639"/>
            <a:ext cx="9291215" cy="560363"/>
          </a:xfr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highlight>
                  <a:srgbClr val="9102FF"/>
                </a:highlight>
              </a:rPr>
              <a:t>ROADMAP PRESENTASI</a:t>
            </a:r>
            <a:endParaRPr lang="en-ID" b="1">
              <a:solidFill>
                <a:schemeClr val="tx1"/>
              </a:solidFill>
              <a:highlight>
                <a:srgbClr val="9102FF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B7DA25-6ECA-F582-3E7B-04BB88BFBC70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0BE6DE-DE2A-0705-BDA5-642873F8C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6ED86F-AB15-0B88-26E4-F60B2F37E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928031D9-357D-4E26-058E-E74A57894B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758784"/>
                  </p:ext>
                </p:extLst>
              </p:nvPr>
            </p:nvGraphicFramePr>
            <p:xfrm>
              <a:off x="656777" y="1098837"/>
              <a:ext cx="2450643" cy="1378487"/>
            </p:xfrm>
            <a:graphic>
              <a:graphicData uri="http://schemas.microsoft.com/office/powerpoint/2016/sectionzoom">
                <psez:sectionZm>
                  <psez:sectionZmObj sectionId="{776A3550-1856-4BF9-9CA2-9A7D5435D069}">
                    <psez:zmPr id="{CF965AB5-7A15-4AAA-B4C8-F4B1432CF7B1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0643" cy="1378487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28031D9-357D-4E26-058E-E74A57894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777" y="1098837"/>
                <a:ext cx="2450643" cy="13784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264D9A1A-7F7C-C530-5F1E-6868D499C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1238151"/>
                  </p:ext>
                </p:extLst>
              </p:nvPr>
            </p:nvGraphicFramePr>
            <p:xfrm>
              <a:off x="3337651" y="1098837"/>
              <a:ext cx="2450643" cy="1378487"/>
            </p:xfrm>
            <a:graphic>
              <a:graphicData uri="http://schemas.microsoft.com/office/powerpoint/2016/sectionzoom">
                <psez:sectionZm>
                  <psez:sectionZmObj sectionId="{550CFE28-2B9D-4A40-AC9B-84D829B134B0}">
                    <psez:zmPr id="{0B13FE9C-3F14-457F-96A7-C1ABEA846485}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0643" cy="1378487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Section Zoom 2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64D9A1A-7F7C-C530-5F1E-6868D499C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7651" y="1098837"/>
                <a:ext cx="2450643" cy="13784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820E28B4-B83D-1B6C-AB58-770D93D756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9492118"/>
                  </p:ext>
                </p:extLst>
              </p:nvPr>
            </p:nvGraphicFramePr>
            <p:xfrm>
              <a:off x="6018525" y="1115922"/>
              <a:ext cx="2450643" cy="1378487"/>
            </p:xfrm>
            <a:graphic>
              <a:graphicData uri="http://schemas.microsoft.com/office/powerpoint/2016/sectionzoom">
                <psez:sectionZm>
                  <psez:sectionZmObj sectionId="{315C8C83-1E62-447F-87B7-562C3CAFFAAF}">
                    <psez:zmPr id="{11613206-0FAE-400A-957E-4E6A57FBE157}" imageType="cover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0643" cy="1378487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20E28B4-B83D-1B6C-AB58-770D93D756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18525" y="1115922"/>
                <a:ext cx="2450643" cy="13784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FF7E0E42-B314-5393-01F8-55DE65122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0102304"/>
                  </p:ext>
                </p:extLst>
              </p:nvPr>
            </p:nvGraphicFramePr>
            <p:xfrm>
              <a:off x="8699399" y="1115922"/>
              <a:ext cx="2450643" cy="1378487"/>
            </p:xfrm>
            <a:graphic>
              <a:graphicData uri="http://schemas.microsoft.com/office/powerpoint/2016/sectionzoom">
                <psez:sectionZm>
                  <psez:sectionZmObj sectionId="{23A2DDED-7599-4A25-9D15-D4FE7B759166}">
                    <psez:zmPr id="{91A68C5E-6D54-4CC4-BF2E-76611E327E69}" imageType="cover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0643" cy="1378487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F7E0E42-B314-5393-01F8-55DE65122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99399" y="1115922"/>
                <a:ext cx="2450643" cy="13784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3DF294E2-FF2A-6ECD-90FF-B291EB857D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8305289"/>
                  </p:ext>
                </p:extLst>
              </p:nvPr>
            </p:nvGraphicFramePr>
            <p:xfrm>
              <a:off x="656775" y="2714683"/>
              <a:ext cx="2450643" cy="1378487"/>
            </p:xfrm>
            <a:graphic>
              <a:graphicData uri="http://schemas.microsoft.com/office/powerpoint/2016/sectionzoom">
                <psez:sectionZm>
                  <psez:sectionZmObj sectionId="{AE08B4AC-58A0-403B-9DC1-C9B5B524750E}">
                    <psez:zmPr id="{9D1189F8-D248-41B8-BDE7-D9E90F4D18C5}" imageType="cover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0643" cy="1378487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3DF294E2-FF2A-6ECD-90FF-B291EB857D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6775" y="2714683"/>
                <a:ext cx="2450643" cy="13784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Section Zoom 29">
                <a:extLst>
                  <a:ext uri="{FF2B5EF4-FFF2-40B4-BE49-F238E27FC236}">
                    <a16:creationId xmlns:a16="http://schemas.microsoft.com/office/drawing/2014/main" id="{383B74C9-87CA-299A-43D0-993CA19425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4168457"/>
                  </p:ext>
                </p:extLst>
              </p:nvPr>
            </p:nvGraphicFramePr>
            <p:xfrm>
              <a:off x="3337652" y="2714682"/>
              <a:ext cx="2450643" cy="1378487"/>
            </p:xfrm>
            <a:graphic>
              <a:graphicData uri="http://schemas.microsoft.com/office/powerpoint/2016/sectionzoom">
                <psez:sectionZm>
                  <psez:sectionZmObj sectionId="{B2514C61-8D52-4722-B47F-93331A105F95}">
                    <psez:zmPr id="{EE3724E9-5ED3-497C-B52C-7F22E30DDB73}" imageType="cover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0643" cy="1378487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Section Zoom 2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383B74C9-87CA-299A-43D0-993CA19425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37652" y="2714682"/>
                <a:ext cx="2450643" cy="13784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8A7B3A3C-53DE-A81D-23E1-C3CD812B85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487627"/>
                  </p:ext>
                </p:extLst>
              </p:nvPr>
            </p:nvGraphicFramePr>
            <p:xfrm>
              <a:off x="6018525" y="2714681"/>
              <a:ext cx="2450643" cy="1378487"/>
            </p:xfrm>
            <a:graphic>
              <a:graphicData uri="http://schemas.microsoft.com/office/powerpoint/2016/sectionzoom">
                <psez:sectionZm>
                  <psez:sectionZmObj sectionId="{9D6E7222-01D7-4803-BA04-7E11BAC034F6}">
                    <psez:zmPr id="{FDC1D4C4-DFEF-48EF-967D-6E52AC0C1623}" imageType="cover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0643" cy="1378487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8A7B3A3C-53DE-A81D-23E1-C3CD812B85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18525" y="2714681"/>
                <a:ext cx="2450643" cy="13784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Section Zoom 33">
                <a:extLst>
                  <a:ext uri="{FF2B5EF4-FFF2-40B4-BE49-F238E27FC236}">
                    <a16:creationId xmlns:a16="http://schemas.microsoft.com/office/drawing/2014/main" id="{C7A5766D-D840-7F66-F3D6-E529959A6A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9378906"/>
                  </p:ext>
                </p:extLst>
              </p:nvPr>
            </p:nvGraphicFramePr>
            <p:xfrm>
              <a:off x="8699398" y="2690710"/>
              <a:ext cx="2493258" cy="1402458"/>
            </p:xfrm>
            <a:graphic>
              <a:graphicData uri="http://schemas.microsoft.com/office/powerpoint/2016/sectionzoom">
                <psez:sectionZm>
                  <psez:sectionZmObj sectionId="{92B16C1E-F78E-44DE-9AD6-1BFB820E0C4F}">
                    <psez:zmPr id="{DDC65A87-C22A-4CF0-8029-F8AE225E6B86}" imageType="cover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93258" cy="1402458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Section Zoom 33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C7A5766D-D840-7F66-F3D6-E529959A6A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99398" y="2690710"/>
                <a:ext cx="2493258" cy="140245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6" name="Section Zoom 35">
                <a:extLst>
                  <a:ext uri="{FF2B5EF4-FFF2-40B4-BE49-F238E27FC236}">
                    <a16:creationId xmlns:a16="http://schemas.microsoft.com/office/drawing/2014/main" id="{804758E2-7237-B0A6-7911-14ECB9FE7E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3052817"/>
                  </p:ext>
                </p:extLst>
              </p:nvPr>
            </p:nvGraphicFramePr>
            <p:xfrm>
              <a:off x="3337652" y="4330529"/>
              <a:ext cx="2450643" cy="1378487"/>
            </p:xfrm>
            <a:graphic>
              <a:graphicData uri="http://schemas.microsoft.com/office/powerpoint/2016/sectionzoom">
                <psez:sectionZm>
                  <psez:sectionZmObj sectionId="{5961E658-F0D4-4A21-8DBB-F160CCEF6CAC}">
                    <psez:zmPr id="{24A8586F-2982-47C4-A1F3-56AA49E1F847}" imageType="cover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0643" cy="1378487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6" name="Section Zoom 35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804758E2-7237-B0A6-7911-14ECB9FE7E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37652" y="4330529"/>
                <a:ext cx="2450643" cy="13784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57420CE4-4E5E-A26D-302A-72FE8FA705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2675662"/>
                  </p:ext>
                </p:extLst>
              </p:nvPr>
            </p:nvGraphicFramePr>
            <p:xfrm>
              <a:off x="656775" y="4330529"/>
              <a:ext cx="2450643" cy="1378487"/>
            </p:xfrm>
            <a:graphic>
              <a:graphicData uri="http://schemas.microsoft.com/office/powerpoint/2016/sectionzoom">
                <psez:sectionZm>
                  <psez:sectionZmObj sectionId="{6589D67E-2448-427B-B897-A2E499815308}">
                    <psez:zmPr id="{02DC7BE5-95B8-4DD1-B896-59C7A647706C}" imageType="cover" transitionDur="100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0643" cy="1378487"/>
                        </a:xfrm>
                        <a:prstGeom prst="rect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57420CE4-4E5E-A26D-302A-72FE8FA705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6775" y="4330529"/>
                <a:ext cx="2450643" cy="13784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439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6705F-DB6F-E564-6D54-460C0908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204" y="924232"/>
            <a:ext cx="11418847" cy="4542114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chemeClr val="tx1"/>
              </a:buClr>
            </a:pP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Berdasarkan hasil pengujian di Rumah Maggot Kabupaten Semarang pada prototipe "Sistem Pengendalian dan Monitoring Produksi Telur Lalat Black Soldier Fly," dapat diambil kesimpulan berikut:</a:t>
            </a:r>
          </a:p>
          <a:p>
            <a:pPr lvl="1" algn="just">
              <a:buClr>
                <a:schemeClr val="tx1"/>
              </a:buClr>
              <a:buFont typeface="+mj-lt"/>
              <a:buAutoNum type="arabicPeriod"/>
            </a:pP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Prototipe sistem teruji dengan baik melalui pengujian perintah pada bot telegram,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GPIO switch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water pump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, lampu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fertilizer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DHT11, dan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BH1750. Pengujian juga mencakup uji lapangan tanpa interaksi dan dengan interaksi perangkat prototipe.</a:t>
            </a:r>
          </a:p>
          <a:p>
            <a:pPr lvl="1" algn="just">
              <a:buClr>
                <a:schemeClr val="tx1"/>
              </a:buClr>
              <a:buFont typeface="+mj-lt"/>
              <a:buAutoNum type="arabicPeriod"/>
            </a:pP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Fitur-fitur prototipe mencakup pembacaan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temperatur, kelembapan, intensitas cahaya, serta pengendalian water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pump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dan lampu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fertilizer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melalui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GPIO switch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atau perintah bot telegram.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dilakukan melalui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20x4 atau bot telegram.</a:t>
            </a:r>
          </a:p>
          <a:p>
            <a:pPr lvl="1" algn="just">
              <a:buClr>
                <a:schemeClr val="tx1"/>
              </a:buClr>
              <a:buFont typeface="+mj-lt"/>
              <a:buAutoNum type="arabicPeriod"/>
            </a:pP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Prototipe memungkinkan penyemprotan air teratur dengan water pump sesuai jadwal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(scheduling)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atau secara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. Lampu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fertilizer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menggantikan cahaya matahari saat intensitas cahaya rendah, memastikan aktivitas reproduksi lalat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BSF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normal tanpa harus terhalang saat cuaca mendung dan hujan berlangsung.</a:t>
            </a:r>
          </a:p>
          <a:p>
            <a:pPr lvl="1" algn="just">
              <a:buClr>
                <a:schemeClr val="tx1"/>
              </a:buClr>
              <a:buFont typeface="+mj-lt"/>
              <a:buAutoNum type="arabicPeriod"/>
            </a:pP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Akurasi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DHT11: ±3% untuk temperatur, ±7% untuk kelembapan.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BH1750 memiliki margin prosentase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error 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sebesar ±159% untuk intensitas cahaya. Perbedaan ini terkait dengan aplikasi pengukuran cahaya. Hasil pengujian menunjukkan akurasi antar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BH1750 50% dibandingkan antar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mini light meter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 yang memiliki akurasi rata-rata 2%.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059E0C9E-2A49-8ECF-3136-969B2B20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KESIMPULAN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581025-CA85-1183-BBA2-BD0F32E26197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9FC403-3AC8-F3FA-19BC-39798B55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AE2B0F-DC30-A5F4-6B49-2989F330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7777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6705F-DB6F-E564-6D54-460C0908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204" y="924232"/>
            <a:ext cx="11418847" cy="454211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Setelah pengujian perangakat prototipe dan menghadapi berbagai kendala, berikut beberapa resolusi dan langkah mitigasi untuk mengatasi masalah yang dialami:</a:t>
            </a:r>
          </a:p>
          <a:p>
            <a:pPr lvl="1">
              <a:buClr>
                <a:schemeClr val="tx1"/>
              </a:buClr>
              <a:buFont typeface="+mj-lt"/>
              <a:buAutoNum type="arabicPeriod"/>
            </a:pP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Pahami lingkungan pengujian secara menyeluruh, termasuk cuaca, hama, dan faktor lainnya yang dapat berpengaruh pada hasil pengujian.</a:t>
            </a:r>
          </a:p>
          <a:p>
            <a:pPr lvl="1">
              <a:buClr>
                <a:schemeClr val="tx1"/>
              </a:buClr>
              <a:buFont typeface="+mj-lt"/>
              <a:buAutoNum type="arabicPeriod"/>
            </a:pP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Persiapkan beberapa rencana pengujian alternatif, mengingat kemungkinan perubahan rencana karena anomali pengukuran atau faktor lainnya.</a:t>
            </a:r>
          </a:p>
          <a:p>
            <a:pPr lvl="1">
              <a:buClr>
                <a:schemeClr val="tx1"/>
              </a:buClr>
              <a:buFont typeface="+mj-lt"/>
              <a:buAutoNum type="arabicPeriod"/>
            </a:pP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Jika melibatkan makhluk hidup dalam pengujian, pastikan kandang selalu tertutup rapat untuk menjaga jumlah populasi makhluk tersebut.</a:t>
            </a:r>
          </a:p>
          <a:p>
            <a:pPr lvl="1">
              <a:buClr>
                <a:schemeClr val="tx1"/>
              </a:buClr>
              <a:buFont typeface="+mj-lt"/>
              <a:buAutoNum type="arabicPeriod"/>
            </a:pP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Selalu sediakan peralatan cadangan </a:t>
            </a:r>
            <a:r>
              <a:rPr lang="en-ID" i="1">
                <a:latin typeface="Times New Roman" panose="02020603050405020304" pitchFamily="18" charset="0"/>
                <a:cs typeface="Times New Roman" panose="02020603050405020304" pitchFamily="18" charset="0"/>
              </a:rPr>
              <a:t>toolkit </a:t>
            </a:r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pendukung perangkat prototipe. Sehingga, jika terjadi malfungsi atau masalah dapat dilakukan perbaikan dan pemeliharaan dengan segera.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059E0C9E-2A49-8ECF-3136-969B2B20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SARAN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581025-CA85-1183-BBA2-BD0F32E26197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9FC403-3AC8-F3FA-19BC-39798B55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AE2B0F-DC30-A5F4-6B49-2989F330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765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22" y="781686"/>
            <a:ext cx="9291215" cy="1049235"/>
          </a:xfr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highlight>
                  <a:srgbClr val="9102FF"/>
                </a:highlight>
              </a:rPr>
              <a:t>TERIMA KASIH</a:t>
            </a:r>
            <a:endParaRPr lang="en-ID" b="1">
              <a:solidFill>
                <a:schemeClr val="tx1"/>
              </a:solidFill>
              <a:highlight>
                <a:srgbClr val="9102FF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FF240-C0B1-21D9-FD20-45A1720E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82" y="1782553"/>
            <a:ext cx="3292894" cy="3292894"/>
          </a:xfrm>
          <a:prstGeom prst="flowChartConnector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EA47CB3-C1BD-16C1-9AA5-06CD4C7742D3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53E970-911D-F8DD-53DF-BD9E444FB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5A9D70-99B1-9950-0C28-841E1863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84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05 Uji Akurasi sensor BH1750 dengan Mini light meter">
            <a:hlinkClick r:id="" action="ppaction://media"/>
            <a:extLst>
              <a:ext uri="{FF2B5EF4-FFF2-40B4-BE49-F238E27FC236}">
                <a16:creationId xmlns:a16="http://schemas.microsoft.com/office/drawing/2014/main" id="{3DE77B5F-5F4D-FC85-8DAC-CAB3C8BF3A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6000" y="1089889"/>
            <a:ext cx="8280000" cy="4678222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F35F67E2-BF71-C664-A2E2-9474A158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5263854" cy="678425"/>
          </a:xfrm>
        </p:spPr>
        <p:txBody>
          <a:bodyPr>
            <a:normAutofit fontScale="90000"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EVALUASI HASIL PENGUJIAN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592854-695B-4332-723B-6B548E6D38A6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3679E1-BF68-B3BF-B923-273FCD48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4270C0-BAD6-81A9-0AC0-9EB727385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0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35F67E2-BF71-C664-A2E2-9474A158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9383570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MENGENAL SIKLUS REPRODUKSI LALAT </a:t>
            </a:r>
            <a:r>
              <a:rPr lang="en-US" i="1">
                <a:solidFill>
                  <a:schemeClr val="tx1"/>
                </a:solidFill>
              </a:rPr>
              <a:t>BSF</a:t>
            </a:r>
            <a:endParaRPr lang="en-ID" i="1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592854-695B-4332-723B-6B548E6D38A6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3679E1-BF68-B3BF-B923-273FCD48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4270C0-BAD6-81A9-0AC0-9EB727385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pic>
        <p:nvPicPr>
          <p:cNvPr id="9" name="Online Media 8" title="02 Mengenal Siklus Reproduksi Lalat BSF">
            <a:hlinkClick r:id="" action="ppaction://media"/>
            <a:extLst>
              <a:ext uri="{FF2B5EF4-FFF2-40B4-BE49-F238E27FC236}">
                <a16:creationId xmlns:a16="http://schemas.microsoft.com/office/drawing/2014/main" id="{D2AE8945-B125-7E00-26D7-8CEA0799DDC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954426" y="1089000"/>
            <a:ext cx="828314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3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35F67E2-BF71-C664-A2E2-9474A158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9383570" cy="678425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DEMO </a:t>
            </a:r>
            <a:r>
              <a:rPr lang="en-US" i="1">
                <a:solidFill>
                  <a:schemeClr val="tx1"/>
                </a:solidFill>
              </a:rPr>
              <a:t>FIELD TESTING </a:t>
            </a:r>
            <a:r>
              <a:rPr lang="en-US">
                <a:solidFill>
                  <a:schemeClr val="tx1"/>
                </a:solidFill>
              </a:rPr>
              <a:t>PERANGKAT PROTOTIPE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592854-695B-4332-723B-6B548E6D38A6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3679E1-BF68-B3BF-B923-273FCD48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4270C0-BAD6-81A9-0AC0-9EB727385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pic>
        <p:nvPicPr>
          <p:cNvPr id="8" name="Online Media 7" title="03 Demo Field Testing TA">
            <a:hlinkClick r:id="" action="ppaction://media"/>
            <a:extLst>
              <a:ext uri="{FF2B5EF4-FFF2-40B4-BE49-F238E27FC236}">
                <a16:creationId xmlns:a16="http://schemas.microsoft.com/office/drawing/2014/main" id="{7731F252-7521-98CE-208B-B92A80C438C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951264" y="1089889"/>
            <a:ext cx="8280000" cy="46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4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B3CF-FCCB-10E9-E76F-715EC0B4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204" y="1134069"/>
            <a:ext cx="5857286" cy="4332276"/>
          </a:xfrm>
        </p:spPr>
        <p:txBody>
          <a:bodyPr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Permasalahan sampah merupakan isu global yang mempengaruhi negara-negara maju dan berkembang seperti Indonesia.</a:t>
            </a:r>
          </a:p>
          <a:p>
            <a:pPr algn="just">
              <a:buClr>
                <a:schemeClr val="tx1"/>
              </a:buClr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 sampah terbagi menjadi organik dan anorganik, dengan organik terurai secara alami dan anorganik memerlukan waktu lama.</a:t>
            </a:r>
            <a:endParaRPr lang="en-ID" sz="1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</a:pPr>
            <a:r>
              <a:rPr lang="sv-SE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Lalat </a:t>
            </a:r>
            <a:r>
              <a:rPr lang="sv-SE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BSF</a:t>
            </a:r>
            <a:r>
              <a:rPr lang="sv-SE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mampu mencerna dan mengurai sisa makanan dalam waktu singkat, membantu mengurangi volume sampah organik. Kondisi lingkungan seperti kekurangan air minum dan kurangnya intensitas cahaya matahari dapat mempengaruhi aktivitas reproduksi lalat </a:t>
            </a:r>
            <a:r>
              <a:rPr lang="sv-SE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BSF.</a:t>
            </a:r>
            <a:endParaRPr lang="en-ID" sz="1800" i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65471"/>
            <a:ext cx="3726331" cy="6784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LATAR BELAKANG</a:t>
            </a:r>
            <a:endParaRPr lang="en-ID">
              <a:solidFill>
                <a:schemeClr val="tx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347FC5C-B9A9-4FE9-B64A-0E63ABA45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8458456"/>
              </p:ext>
            </p:extLst>
          </p:nvPr>
        </p:nvGraphicFramePr>
        <p:xfrm>
          <a:off x="6282477" y="1134069"/>
          <a:ext cx="5608319" cy="473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33FC4F4B-87D4-7694-1900-9CD960F97DAE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936FA1-9859-31E1-D87F-A34C45A87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456E18-4C12-5DC5-0C25-7B13016A9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76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B3CF-FCCB-10E9-E76F-715EC0B4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75" y="1134070"/>
            <a:ext cx="11030757" cy="4332276"/>
          </a:xfrm>
        </p:spPr>
        <p:txBody>
          <a:bodyPr/>
          <a:lstStyle/>
          <a:p>
            <a:pPr marL="0" lvl="0" indent="0" algn="just">
              <a:lnSpc>
                <a:spcPct val="150000"/>
              </a:lnSpc>
              <a:buClr>
                <a:schemeClr val="tx1"/>
              </a:buClr>
              <a:buNone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Adapun tujuan dari pembuatan tugas akhir ini adalah :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 rancang bangun sistem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untuk pengendalian dan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produksi telur lalat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BSF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kandangnya dengan integrasi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platform 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telegram.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Rancang bangun sistem tersebut dapat mengendalikan kondisi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 pump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Rancang bangun sistem tersebut dapat mengendalikan kondisi lampu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fertilizer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Rancang bangun sistem tersebut bersifat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hybrid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artinya memiliki kemampuan untuk bertransisi dari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manual mode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mode 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 sebaliknya.</a:t>
            </a:r>
          </a:p>
          <a:p>
            <a:pPr>
              <a:buClr>
                <a:schemeClr val="tx1"/>
              </a:buClr>
            </a:pPr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65471"/>
            <a:ext cx="3726331" cy="678425"/>
          </a:xfrm>
        </p:spPr>
        <p:txBody>
          <a:bodyPr/>
          <a:lstStyle/>
          <a:p>
            <a:pPr algn="l"/>
            <a:r>
              <a:rPr lang="en-US">
                <a:solidFill>
                  <a:schemeClr val="tx1"/>
                </a:solidFill>
              </a:rPr>
              <a:t>TUJUAN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002598-4893-384C-7AFF-A69CA282AACC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6564A9-A089-38F2-9086-75F38C52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1DF778-7A31-A36F-5CFD-14EB7E94A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82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B3CF-FCCB-10E9-E76F-715EC0B4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75" y="1134070"/>
            <a:ext cx="10181320" cy="4332276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 membuat sistem pengendalian dan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untuk kandang lalat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BSF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dapat mengendalikan kondisi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 pump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lampu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fertilizer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terintegrasi oleh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telegram dengan kemampuan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hybrid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18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65471"/>
            <a:ext cx="3726331" cy="678425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PERUMUSAN MASALAH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5B2663-CF13-D38C-7517-888EB1A45985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1E84CA-3AF1-A140-D19A-E5DDB72C8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36F612-C130-41B8-58D0-6682AD316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36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B3CF-FCCB-10E9-E76F-715EC0B4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75" y="924231"/>
            <a:ext cx="10991428" cy="4542115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lnSpc>
                <a:spcPct val="150000"/>
              </a:lnSpc>
              <a:buClr>
                <a:schemeClr val="tx1"/>
              </a:buClr>
              <a:buNone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 pembuatan tugas akhir ini, fokus yang dapat dijadikan sebagai pedoman pengentasan masalah berupa :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Topik dari tugas akhir ini akan berfokus pada lalat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BSF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dewasa yang memasuki masa reproduksi hingga bertelur mengenai metode perawatan yang akan dikendalikan oleh sistem yang akan dibuat. 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 yang dihasilkan akan berupa sebuah prototipe yang bersifat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hybrid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agar dapat dikonfigurasi baik secara otomatis maupun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manual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Permintaan dari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menginginkan agar sistem yang dibuat agar dapat mudah dikendalikan bahkan pada saat kondisi internet terputus.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Adapun parameter yang dapat dikonfigurasi berupa air pada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 pump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cahaya pada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lampu fertilizer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Adapun prototipe tersebut akan berbentuk sebuah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panel box 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 terdiri dari rangkaian komponen elektronika dengan ESP32 sebagai otaknya, DHT11 dan BH1750 sebagai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sedangkan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 pump 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 lampu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fertilizer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sebagai aktuatornya.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Khusus untuk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sensor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BH1750 hanya akan digunakan sebagai pendeteksi naik dan turunnya nilai intensitas cahaya untuk merubah kondisi aktuator lampu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fertilizer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Dikarenakan hasil dari pembacaan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sensor readings 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 standarisasi penilaian yang berbeda dengan alat ukur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light meter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membuat nilai yang dihasilkan memiliki selisih nilai yang acak dan tidak beragam. 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  <a:tabLst>
                <a:tab pos="1890395" algn="l"/>
                <a:tab pos="1980565" algn="l"/>
              </a:tabLst>
            </a:pP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Prototipe tersebut terhubung dengan bot pada </a:t>
            </a:r>
            <a:r>
              <a:rPr lang="en-ID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telegram yang hanya dapat diakses oleh pengguna telegram yang bergabung pada grup “Maggot BSF Kab. Semarang” sebagai upaya preventif dari serangan oleh pihak yang tidak bertanggungjawab.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BATASAN MASALAH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C0CD3C-6DAA-2B5C-7625-504609B44B22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8C8824-DC9B-E614-6EB6-4A659DC8F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958FC1-0698-78DD-3DC9-96E6927C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57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D948639-13BC-4F1C-80E5-944614461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329761"/>
              </p:ext>
            </p:extLst>
          </p:nvPr>
        </p:nvGraphicFramePr>
        <p:xfrm>
          <a:off x="845574" y="1497902"/>
          <a:ext cx="10500852" cy="4266859"/>
        </p:xfrm>
        <a:graphic>
          <a:graphicData uri="http://schemas.openxmlformats.org/drawingml/2006/table">
            <a:tbl>
              <a:tblPr firstRow="1" firstCol="1" bandRow="1"/>
              <a:tblGrid>
                <a:gridCol w="571246">
                  <a:extLst>
                    <a:ext uri="{9D8B030D-6E8A-4147-A177-3AD203B41FA5}">
                      <a16:colId xmlns:a16="http://schemas.microsoft.com/office/drawing/2014/main" val="1119456608"/>
                    </a:ext>
                  </a:extLst>
                </a:gridCol>
                <a:gridCol w="3372874">
                  <a:extLst>
                    <a:ext uri="{9D8B030D-6E8A-4147-A177-3AD203B41FA5}">
                      <a16:colId xmlns:a16="http://schemas.microsoft.com/office/drawing/2014/main" val="224240455"/>
                    </a:ext>
                  </a:extLst>
                </a:gridCol>
                <a:gridCol w="2992743">
                  <a:extLst>
                    <a:ext uri="{9D8B030D-6E8A-4147-A177-3AD203B41FA5}">
                      <a16:colId xmlns:a16="http://schemas.microsoft.com/office/drawing/2014/main" val="3329355829"/>
                    </a:ext>
                  </a:extLst>
                </a:gridCol>
                <a:gridCol w="3563989">
                  <a:extLst>
                    <a:ext uri="{9D8B030D-6E8A-4147-A177-3AD203B41FA5}">
                      <a16:colId xmlns:a16="http://schemas.microsoft.com/office/drawing/2014/main" val="3286329691"/>
                    </a:ext>
                  </a:extLst>
                </a:gridCol>
              </a:tblGrid>
              <a:tr h="2445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Nama Artikel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Deskripsi Penelitian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Keterangan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401010"/>
                  </a:ext>
                </a:extLst>
              </a:tr>
              <a:tr h="10659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 Soldier Fly rearing with artificial light: how to ensure mating success and fertile eggs 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(Swiss Federal Institute of Aquatic Science and Technology, Eawag)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Proses pengujian </a:t>
                      </a: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 Soldier Fly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dengan menggunakan </a:t>
                      </a: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artifical lights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SolarRaptor untuk menguji faktor efisiensi aktivitas reproduksi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Pengujian dilakukan didalam fasilitas riset Eawag di Switzerland menggunakan beragam lampu yang berbeda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742443"/>
                  </a:ext>
                </a:extLst>
              </a:tr>
              <a:tr h="1339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 Soldier Fly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Hermetia illucens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sebagai Sumber Protein Alternatif untuk Pakan Ternak (April Hari Wardhana, 2017)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Pengumpulan fakta – fakta dari penelitian terdahulu mengenai morfologi dan siklus hidup, kandungan nutrisi, pemanfaatan sebagai pakan ternak serta analisis ekonomi pada </a:t>
                      </a: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 Soldier Fly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Fakta – fakta yang dikumpulkan tersebut menjadi sebuah data yang lengkap untuk menjelaskan secara detail mengenai </a:t>
                      </a: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 Soldier Fly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serta manfaat yang dapat diperoleh manusia.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485440"/>
                  </a:ext>
                </a:extLst>
              </a:tr>
              <a:tr h="16135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Automated IoT Device to Manipulate Environmental Condition of Black Soldier Fly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(Kevin Kristianto, Ronaldo Vieri Lambert, Abba Suganda Girsang. Maret, 2022)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Memanipulasi kondisi ruangan tempat </a:t>
                      </a: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 Soldier  Fly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berada untuk memaksimalkan produksi telur dengan menggunakan </a:t>
                      </a: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BH1750 dan DHT11 dengan </a:t>
                      </a: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berupa </a:t>
                      </a: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warm bulb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exhaust fan</a:t>
                      </a: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890395" algn="l"/>
                          <a:tab pos="198056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Pembahasan penjelasan menjelaskan tentang tabel pengujian keadaan ruangan yang dipasang dengan output dan ruangan yang tidak ada outputnya. Serta hasil telur yang telah dihasilkan.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800035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3726331" cy="678425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TINJAUAN PUSTAKA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C0CD3C-6DAA-2B5C-7625-504609B44B22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8C8824-DC9B-E614-6EB6-4A659DC8F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958FC1-0698-78DD-3DC9-96E6927C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144521D0-D38C-BC4E-4BED-F0E12438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64" y="1038369"/>
            <a:ext cx="13778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90713" algn="l"/>
                <a:tab pos="198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90713" algn="l"/>
                <a:tab pos="198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90713" algn="l"/>
                <a:tab pos="198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90713" algn="l"/>
                <a:tab pos="198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90713" algn="l"/>
                <a:tab pos="198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90713" algn="l"/>
                <a:tab pos="198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90713" algn="l"/>
                <a:tab pos="198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90713" algn="l"/>
                <a:tab pos="198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90713" algn="l"/>
                <a:tab pos="1981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90713" algn="l"/>
                <a:tab pos="1981200" algn="l"/>
              </a:tabLs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Tabel 2.1 Tabel rujukan tinjauan pustaka untuk pembuatan sistem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053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B3CF-FCCB-10E9-E76F-715EC0B4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199" y="1336237"/>
            <a:ext cx="6494988" cy="3942687"/>
          </a:xfrm>
        </p:spPr>
        <p:txBody>
          <a:bodyPr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ID" sz="1800" noProof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 penelitan yang digunakan dalam penyusunan tugas akhir ini yaitu metode penelitian </a:t>
            </a:r>
            <a:r>
              <a:rPr lang="en-ID" sz="1800" i="1" noProof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Software Development Life Cycle</a:t>
            </a:r>
            <a:r>
              <a:rPr lang="en-ID" sz="1800" noProof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</a:t>
            </a:r>
            <a:r>
              <a:rPr lang="en-ID" sz="1800" i="1" noProof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waterfall</a:t>
            </a:r>
            <a:r>
              <a:rPr lang="en-ID" sz="1800" noProof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Metode SDLC sendiri adalah proses pembuatan dan pengubahan sistem serta model dan metodologi yang digunakan untuk mengembangkan sistem rekayasa perangkat lunak dalam pengembangan produk. Sedangkan model </a:t>
            </a:r>
            <a:r>
              <a:rPr lang="en-ID" sz="1800" i="1" noProof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waterfall</a:t>
            </a:r>
            <a:r>
              <a:rPr lang="en-ID" sz="1800" noProof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adalah metode kerja yang menekankan fase-fase yang berurutan dan sistematis. Disebut </a:t>
            </a:r>
            <a:r>
              <a:rPr lang="en-ID" sz="1800" i="1" noProof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waterfall</a:t>
            </a:r>
            <a:r>
              <a:rPr lang="en-ID" sz="1800" noProof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karena proses mengalir satu arah “ke bawah” seperti air terjun. Metode </a:t>
            </a:r>
            <a:r>
              <a:rPr lang="en-ID" sz="1800" i="1" noProof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waterfall</a:t>
            </a:r>
            <a:r>
              <a:rPr lang="en-ID" sz="1800" noProof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ini harus dilakukan secara berurutan sesuai dengan tahap yang ada (Setiawan, 2021a).</a:t>
            </a:r>
            <a:endParaRPr lang="en-ID" sz="18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5FD127-9D02-5586-1194-694E9E2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04" y="245806"/>
            <a:ext cx="5039995" cy="678425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METODOLOGI PENELITIAN</a:t>
            </a:r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F552F1-A64D-3B8E-C6EF-4ED051E2BE2F}"/>
              </a:ext>
            </a:extLst>
          </p:cNvPr>
          <p:cNvGrpSpPr/>
          <p:nvPr/>
        </p:nvGrpSpPr>
        <p:grpSpPr>
          <a:xfrm>
            <a:off x="84580" y="5878899"/>
            <a:ext cx="1866684" cy="891822"/>
            <a:chOff x="8888363" y="1857505"/>
            <a:chExt cx="1866684" cy="8918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B6CB60A-8E11-0495-8FBD-2A162343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3225" y="1857505"/>
              <a:ext cx="891822" cy="891822"/>
            </a:xfrm>
            <a:prstGeom prst="flowChartConnector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39EF560-0373-766A-A941-90F4842D2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363" y="1857505"/>
              <a:ext cx="891822" cy="891822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BB39977-8605-B66D-563A-FBCCFB0779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47" r="-4947"/>
          <a:stretch/>
        </p:blipFill>
        <p:spPr bwMode="auto">
          <a:xfrm>
            <a:off x="168885" y="1336237"/>
            <a:ext cx="5304631" cy="3648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655557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14974</TotalTime>
  <Words>1662</Words>
  <Application>Microsoft Office PowerPoint</Application>
  <PresentationFormat>Widescreen</PresentationFormat>
  <Paragraphs>136</Paragraphs>
  <Slides>35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Rockwell</vt:lpstr>
      <vt:lpstr>Times New Roman</vt:lpstr>
      <vt:lpstr>Gallery</vt:lpstr>
      <vt:lpstr>sidang tugas akhir</vt:lpstr>
      <vt:lpstr>SISTEM pengendalian DAN MONITORING  PRODUKSI telur LALAT  Black soldier fly</vt:lpstr>
      <vt:lpstr>ROADMAP PRESENTASI</vt:lpstr>
      <vt:lpstr>LATAR BELAKANG</vt:lpstr>
      <vt:lpstr>TUJUAN</vt:lpstr>
      <vt:lpstr>PERUMUSAN MASALAH</vt:lpstr>
      <vt:lpstr>BATASAN MASALAH</vt:lpstr>
      <vt:lpstr>TINJAUAN PUSTAKA</vt:lpstr>
      <vt:lpstr>METODOLOGI PENELITIAN</vt:lpstr>
      <vt:lpstr>METODOLOGI PENELITIAN</vt:lpstr>
      <vt:lpstr>PERANCANGAN SISTEM</vt:lpstr>
      <vt:lpstr>PERANCANGAN SISTEM</vt:lpstr>
      <vt:lpstr>PERANCANGAN SISTEM</vt:lpstr>
      <vt:lpstr>PERANCANGAN SISTEM</vt:lpstr>
      <vt:lpstr>PERANCANGAN SISTEM</vt:lpstr>
      <vt:lpstr>HASIL</vt:lpstr>
      <vt:lpstr>PENGUJIAN</vt:lpstr>
      <vt:lpstr>HASIL PENGUJIAN</vt:lpstr>
      <vt:lpstr>ANALISA</vt:lpstr>
      <vt:lpstr>ANALISA</vt:lpstr>
      <vt:lpstr>ANALISA</vt:lpstr>
      <vt:lpstr>ANALISA</vt:lpstr>
      <vt:lpstr>ANALISA</vt:lpstr>
      <vt:lpstr>ANALISA</vt:lpstr>
      <vt:lpstr>EVALUASI HASIL PENGUJIAN</vt:lpstr>
      <vt:lpstr>EVALUASI HASIL PENGUJIAN</vt:lpstr>
      <vt:lpstr>EVALUASI HASIL PENGUJIAN</vt:lpstr>
      <vt:lpstr>KENDALA PENGUJIAN</vt:lpstr>
      <vt:lpstr>KENDALA PENGUJIAN</vt:lpstr>
      <vt:lpstr>KESIMPULAN</vt:lpstr>
      <vt:lpstr>SARAN</vt:lpstr>
      <vt:lpstr>TERIMA KASIH</vt:lpstr>
      <vt:lpstr>EVALUASI HASIL PENGUJIAN</vt:lpstr>
      <vt:lpstr>MENGENAL SIKLUS REPRODUKSI LALAT BSF</vt:lpstr>
      <vt:lpstr>DEMO FIELD TESTING PERANGKAT PROTOTIPE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tugas akhir</dc:title>
  <dc:creator>Bennyjrx SSHMan</dc:creator>
  <cp:lastModifiedBy>Bennyjrx SSHMan</cp:lastModifiedBy>
  <cp:revision>16</cp:revision>
  <dcterms:created xsi:type="dcterms:W3CDTF">2022-10-07T14:51:19Z</dcterms:created>
  <dcterms:modified xsi:type="dcterms:W3CDTF">2023-08-15T19:47:43Z</dcterms:modified>
</cp:coreProperties>
</file>